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218974-D41A-4079-9781-FA6C4B8DE600}"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79850CB1-BF64-4461-AB86-1293EDDBDB11}">
      <dgm:prSet phldrT="[Text]" custT="1"/>
      <dgm:spPr/>
      <dgm:t>
        <a:bodyPr/>
        <a:lstStyle/>
        <a:p>
          <a:r>
            <a:rPr lang="en-US" sz="2800" b="1" dirty="0" smtClean="0"/>
            <a:t>CYCLE</a:t>
          </a:r>
          <a:endParaRPr lang="en-US" sz="2800" b="1" dirty="0"/>
        </a:p>
      </dgm:t>
    </dgm:pt>
    <dgm:pt modelId="{90D23295-1D92-4A03-843E-7F9EF8CE49BD}" type="parTrans" cxnId="{AF033488-A867-4BCD-AAB7-FA1A15718D21}">
      <dgm:prSet/>
      <dgm:spPr/>
      <dgm:t>
        <a:bodyPr/>
        <a:lstStyle/>
        <a:p>
          <a:endParaRPr lang="en-US"/>
        </a:p>
      </dgm:t>
    </dgm:pt>
    <dgm:pt modelId="{EB3AEF71-78D1-4FD4-B312-DE09CC7A3D40}" type="sibTrans" cxnId="{AF033488-A867-4BCD-AAB7-FA1A15718D21}">
      <dgm:prSet/>
      <dgm:spPr/>
      <dgm:t>
        <a:bodyPr/>
        <a:lstStyle/>
        <a:p>
          <a:endParaRPr lang="en-US"/>
        </a:p>
      </dgm:t>
    </dgm:pt>
    <dgm:pt modelId="{AA743191-BEDE-47B6-BCE0-F0BE0BAEDEED}" type="asst">
      <dgm:prSet phldrT="[Text]"/>
      <dgm:spPr/>
      <dgm:t>
        <a:bodyPr/>
        <a:lstStyle/>
        <a:p>
          <a:r>
            <a:rPr lang="en-US" dirty="0" smtClean="0"/>
            <a:t>Carnot cycle</a:t>
          </a:r>
          <a:endParaRPr lang="en-US" dirty="0"/>
        </a:p>
      </dgm:t>
    </dgm:pt>
    <dgm:pt modelId="{B8DAC8C0-4088-4593-BF2C-FA05E6B876BE}" type="parTrans" cxnId="{A1D2FC04-4E2D-4FA7-9FBC-5A8DE7EF4BD4}">
      <dgm:prSet/>
      <dgm:spPr/>
      <dgm:t>
        <a:bodyPr/>
        <a:lstStyle/>
        <a:p>
          <a:endParaRPr lang="en-US"/>
        </a:p>
      </dgm:t>
    </dgm:pt>
    <dgm:pt modelId="{8B94156A-97FE-4BB8-B3D4-BB64C81514D6}" type="sibTrans" cxnId="{A1D2FC04-4E2D-4FA7-9FBC-5A8DE7EF4BD4}">
      <dgm:prSet/>
      <dgm:spPr/>
      <dgm:t>
        <a:bodyPr/>
        <a:lstStyle/>
        <a:p>
          <a:endParaRPr lang="en-US"/>
        </a:p>
      </dgm:t>
    </dgm:pt>
    <dgm:pt modelId="{B98AE04C-09C5-4C5F-A19F-2669758B3A4E}">
      <dgm:prSet phldrT="[Text]"/>
      <dgm:spPr/>
      <dgm:t>
        <a:bodyPr/>
        <a:lstStyle/>
        <a:p>
          <a:r>
            <a:rPr lang="en-US" dirty="0" smtClean="0"/>
            <a:t>Ranking cycle</a:t>
          </a:r>
          <a:endParaRPr lang="en-US" dirty="0"/>
        </a:p>
      </dgm:t>
    </dgm:pt>
    <dgm:pt modelId="{A62B403A-CA62-4881-A3E3-095F61DAE3D3}" type="parTrans" cxnId="{4DD83ED5-C99A-4197-9DC5-ED5F13636348}">
      <dgm:prSet/>
      <dgm:spPr/>
      <dgm:t>
        <a:bodyPr/>
        <a:lstStyle/>
        <a:p>
          <a:endParaRPr lang="en-US"/>
        </a:p>
      </dgm:t>
    </dgm:pt>
    <dgm:pt modelId="{74A0621A-3294-480E-93F3-28D73E2A4F31}" type="sibTrans" cxnId="{4DD83ED5-C99A-4197-9DC5-ED5F13636348}">
      <dgm:prSet/>
      <dgm:spPr/>
      <dgm:t>
        <a:bodyPr/>
        <a:lstStyle/>
        <a:p>
          <a:endParaRPr lang="en-US"/>
        </a:p>
      </dgm:t>
    </dgm:pt>
    <dgm:pt modelId="{1512FFE3-70F0-4EC8-8085-424335BE89D5}">
      <dgm:prSet phldrT="[Text]"/>
      <dgm:spPr/>
      <dgm:t>
        <a:bodyPr/>
        <a:lstStyle/>
        <a:p>
          <a:r>
            <a:rPr lang="en-US" dirty="0" smtClean="0"/>
            <a:t>Otto cycle</a:t>
          </a:r>
          <a:endParaRPr lang="en-US" dirty="0"/>
        </a:p>
      </dgm:t>
    </dgm:pt>
    <dgm:pt modelId="{F57A4442-0925-47CC-99F8-2B7C83572002}" type="parTrans" cxnId="{14FF49F8-D4E9-49D0-A907-5EB4454CDF15}">
      <dgm:prSet/>
      <dgm:spPr/>
      <dgm:t>
        <a:bodyPr/>
        <a:lstStyle/>
        <a:p>
          <a:endParaRPr lang="en-US"/>
        </a:p>
      </dgm:t>
    </dgm:pt>
    <dgm:pt modelId="{0B0854D5-BE13-4295-AA5D-38D466D9BD88}" type="sibTrans" cxnId="{14FF49F8-D4E9-49D0-A907-5EB4454CDF15}">
      <dgm:prSet/>
      <dgm:spPr/>
      <dgm:t>
        <a:bodyPr/>
        <a:lstStyle/>
        <a:p>
          <a:endParaRPr lang="en-US"/>
        </a:p>
      </dgm:t>
    </dgm:pt>
    <dgm:pt modelId="{C94A62CA-5FCF-4FE7-9C2B-66BD2FD294CE}">
      <dgm:prSet phldrT="[Text]"/>
      <dgm:spPr/>
      <dgm:t>
        <a:bodyPr/>
        <a:lstStyle/>
        <a:p>
          <a:r>
            <a:rPr lang="en-US" dirty="0" smtClean="0"/>
            <a:t>Diesel cycle</a:t>
          </a:r>
          <a:endParaRPr lang="en-US" dirty="0"/>
        </a:p>
      </dgm:t>
    </dgm:pt>
    <dgm:pt modelId="{0B15575C-B4BC-4416-BAAC-A6EB093FE4B9}" type="parTrans" cxnId="{13046328-4656-4ABE-AD0D-11301A6ED6C8}">
      <dgm:prSet/>
      <dgm:spPr/>
      <dgm:t>
        <a:bodyPr/>
        <a:lstStyle/>
        <a:p>
          <a:endParaRPr lang="en-US"/>
        </a:p>
      </dgm:t>
    </dgm:pt>
    <dgm:pt modelId="{7202168A-F333-4181-B2DF-8F62A3A177F7}" type="sibTrans" cxnId="{13046328-4656-4ABE-AD0D-11301A6ED6C8}">
      <dgm:prSet/>
      <dgm:spPr/>
      <dgm:t>
        <a:bodyPr/>
        <a:lstStyle/>
        <a:p>
          <a:endParaRPr lang="en-US"/>
        </a:p>
      </dgm:t>
    </dgm:pt>
    <dgm:pt modelId="{18D307B0-7CC9-46EC-BE3A-C67AEB0E0EFA}" type="pres">
      <dgm:prSet presAssocID="{4C218974-D41A-4079-9781-FA6C4B8DE600}" presName="hierChild1" presStyleCnt="0">
        <dgm:presLayoutVars>
          <dgm:orgChart val="1"/>
          <dgm:chPref val="1"/>
          <dgm:dir/>
          <dgm:animOne val="branch"/>
          <dgm:animLvl val="lvl"/>
          <dgm:resizeHandles/>
        </dgm:presLayoutVars>
      </dgm:prSet>
      <dgm:spPr/>
      <dgm:t>
        <a:bodyPr/>
        <a:lstStyle/>
        <a:p>
          <a:endParaRPr lang="en-US"/>
        </a:p>
      </dgm:t>
    </dgm:pt>
    <dgm:pt modelId="{26ABBD14-8793-4354-965E-7F474152B77A}" type="pres">
      <dgm:prSet presAssocID="{79850CB1-BF64-4461-AB86-1293EDDBDB11}" presName="hierRoot1" presStyleCnt="0">
        <dgm:presLayoutVars>
          <dgm:hierBranch val="init"/>
        </dgm:presLayoutVars>
      </dgm:prSet>
      <dgm:spPr/>
    </dgm:pt>
    <dgm:pt modelId="{F2C97D03-0728-485E-BA7F-01998933FE9E}" type="pres">
      <dgm:prSet presAssocID="{79850CB1-BF64-4461-AB86-1293EDDBDB11}" presName="rootComposite1" presStyleCnt="0"/>
      <dgm:spPr/>
    </dgm:pt>
    <dgm:pt modelId="{5555F84A-8E0E-4C47-A33A-EEF86EFA6DE4}" type="pres">
      <dgm:prSet presAssocID="{79850CB1-BF64-4461-AB86-1293EDDBDB11}" presName="rootText1" presStyleLbl="node0" presStyleIdx="0" presStyleCnt="1">
        <dgm:presLayoutVars>
          <dgm:chPref val="3"/>
        </dgm:presLayoutVars>
      </dgm:prSet>
      <dgm:spPr/>
      <dgm:t>
        <a:bodyPr/>
        <a:lstStyle/>
        <a:p>
          <a:endParaRPr lang="en-US"/>
        </a:p>
      </dgm:t>
    </dgm:pt>
    <dgm:pt modelId="{21EFBB33-64E1-4FDE-9431-438BCEAADB57}" type="pres">
      <dgm:prSet presAssocID="{79850CB1-BF64-4461-AB86-1293EDDBDB11}" presName="rootConnector1" presStyleLbl="node1" presStyleIdx="0" presStyleCnt="0"/>
      <dgm:spPr/>
      <dgm:t>
        <a:bodyPr/>
        <a:lstStyle/>
        <a:p>
          <a:endParaRPr lang="en-US"/>
        </a:p>
      </dgm:t>
    </dgm:pt>
    <dgm:pt modelId="{9A7D3349-121C-4E10-9007-E8C04937E540}" type="pres">
      <dgm:prSet presAssocID="{79850CB1-BF64-4461-AB86-1293EDDBDB11}" presName="hierChild2" presStyleCnt="0"/>
      <dgm:spPr/>
    </dgm:pt>
    <dgm:pt modelId="{240FBE92-0AEB-456B-AAB4-167F74177850}" type="pres">
      <dgm:prSet presAssocID="{A62B403A-CA62-4881-A3E3-095F61DAE3D3}" presName="Name37" presStyleLbl="parChTrans1D2" presStyleIdx="0" presStyleCnt="4"/>
      <dgm:spPr/>
      <dgm:t>
        <a:bodyPr/>
        <a:lstStyle/>
        <a:p>
          <a:endParaRPr lang="en-US"/>
        </a:p>
      </dgm:t>
    </dgm:pt>
    <dgm:pt modelId="{E379A594-7759-4CDC-A7FA-F65AF9A419A6}" type="pres">
      <dgm:prSet presAssocID="{B98AE04C-09C5-4C5F-A19F-2669758B3A4E}" presName="hierRoot2" presStyleCnt="0">
        <dgm:presLayoutVars>
          <dgm:hierBranch val="init"/>
        </dgm:presLayoutVars>
      </dgm:prSet>
      <dgm:spPr/>
    </dgm:pt>
    <dgm:pt modelId="{DE037CEA-5C87-49C6-8E0E-1708140B47FB}" type="pres">
      <dgm:prSet presAssocID="{B98AE04C-09C5-4C5F-A19F-2669758B3A4E}" presName="rootComposite" presStyleCnt="0"/>
      <dgm:spPr/>
    </dgm:pt>
    <dgm:pt modelId="{8BBEF00F-FF64-444E-8699-DD859C55A24B}" type="pres">
      <dgm:prSet presAssocID="{B98AE04C-09C5-4C5F-A19F-2669758B3A4E}" presName="rootText" presStyleLbl="node2" presStyleIdx="0" presStyleCnt="3">
        <dgm:presLayoutVars>
          <dgm:chPref val="3"/>
        </dgm:presLayoutVars>
      </dgm:prSet>
      <dgm:spPr/>
      <dgm:t>
        <a:bodyPr/>
        <a:lstStyle/>
        <a:p>
          <a:endParaRPr lang="en-US"/>
        </a:p>
      </dgm:t>
    </dgm:pt>
    <dgm:pt modelId="{2E626BCA-CE94-4B42-AA49-FEF49D72E611}" type="pres">
      <dgm:prSet presAssocID="{B98AE04C-09C5-4C5F-A19F-2669758B3A4E}" presName="rootConnector" presStyleLbl="node2" presStyleIdx="0" presStyleCnt="3"/>
      <dgm:spPr/>
      <dgm:t>
        <a:bodyPr/>
        <a:lstStyle/>
        <a:p>
          <a:endParaRPr lang="en-US"/>
        </a:p>
      </dgm:t>
    </dgm:pt>
    <dgm:pt modelId="{72712A4A-3C24-489F-AD7C-95BFD2437548}" type="pres">
      <dgm:prSet presAssocID="{B98AE04C-09C5-4C5F-A19F-2669758B3A4E}" presName="hierChild4" presStyleCnt="0"/>
      <dgm:spPr/>
    </dgm:pt>
    <dgm:pt modelId="{2B383F57-974E-4CEC-B1F6-084A31A56E0A}" type="pres">
      <dgm:prSet presAssocID="{B98AE04C-09C5-4C5F-A19F-2669758B3A4E}" presName="hierChild5" presStyleCnt="0"/>
      <dgm:spPr/>
    </dgm:pt>
    <dgm:pt modelId="{7DF4E3C4-B104-4637-BC6E-0608DEE8983F}" type="pres">
      <dgm:prSet presAssocID="{F57A4442-0925-47CC-99F8-2B7C83572002}" presName="Name37" presStyleLbl="parChTrans1D2" presStyleIdx="1" presStyleCnt="4"/>
      <dgm:spPr/>
      <dgm:t>
        <a:bodyPr/>
        <a:lstStyle/>
        <a:p>
          <a:endParaRPr lang="en-US"/>
        </a:p>
      </dgm:t>
    </dgm:pt>
    <dgm:pt modelId="{C64A810B-141F-4AAD-8BB3-B53932DCA5C9}" type="pres">
      <dgm:prSet presAssocID="{1512FFE3-70F0-4EC8-8085-424335BE89D5}" presName="hierRoot2" presStyleCnt="0">
        <dgm:presLayoutVars>
          <dgm:hierBranch val="init"/>
        </dgm:presLayoutVars>
      </dgm:prSet>
      <dgm:spPr/>
    </dgm:pt>
    <dgm:pt modelId="{47A57D15-FDAC-4117-B127-6A62D6F49D2A}" type="pres">
      <dgm:prSet presAssocID="{1512FFE3-70F0-4EC8-8085-424335BE89D5}" presName="rootComposite" presStyleCnt="0"/>
      <dgm:spPr/>
    </dgm:pt>
    <dgm:pt modelId="{264BA791-EC45-436B-9C92-E188DA06EFEC}" type="pres">
      <dgm:prSet presAssocID="{1512FFE3-70F0-4EC8-8085-424335BE89D5}" presName="rootText" presStyleLbl="node2" presStyleIdx="1" presStyleCnt="3">
        <dgm:presLayoutVars>
          <dgm:chPref val="3"/>
        </dgm:presLayoutVars>
      </dgm:prSet>
      <dgm:spPr/>
      <dgm:t>
        <a:bodyPr/>
        <a:lstStyle/>
        <a:p>
          <a:endParaRPr lang="en-US"/>
        </a:p>
      </dgm:t>
    </dgm:pt>
    <dgm:pt modelId="{0FED1AAE-66DE-4736-89B1-FF678FA57C3B}" type="pres">
      <dgm:prSet presAssocID="{1512FFE3-70F0-4EC8-8085-424335BE89D5}" presName="rootConnector" presStyleLbl="node2" presStyleIdx="1" presStyleCnt="3"/>
      <dgm:spPr/>
      <dgm:t>
        <a:bodyPr/>
        <a:lstStyle/>
        <a:p>
          <a:endParaRPr lang="en-US"/>
        </a:p>
      </dgm:t>
    </dgm:pt>
    <dgm:pt modelId="{C36701D9-A4CF-4598-862A-8693D065AD36}" type="pres">
      <dgm:prSet presAssocID="{1512FFE3-70F0-4EC8-8085-424335BE89D5}" presName="hierChild4" presStyleCnt="0"/>
      <dgm:spPr/>
    </dgm:pt>
    <dgm:pt modelId="{EE528C8F-9E8E-4B8B-838D-E9C7D71D58B5}" type="pres">
      <dgm:prSet presAssocID="{1512FFE3-70F0-4EC8-8085-424335BE89D5}" presName="hierChild5" presStyleCnt="0"/>
      <dgm:spPr/>
    </dgm:pt>
    <dgm:pt modelId="{ED914215-AC5A-4A9F-B29D-AC2BC6AEF4A7}" type="pres">
      <dgm:prSet presAssocID="{0B15575C-B4BC-4416-BAAC-A6EB093FE4B9}" presName="Name37" presStyleLbl="parChTrans1D2" presStyleIdx="2" presStyleCnt="4"/>
      <dgm:spPr/>
      <dgm:t>
        <a:bodyPr/>
        <a:lstStyle/>
        <a:p>
          <a:endParaRPr lang="en-US"/>
        </a:p>
      </dgm:t>
    </dgm:pt>
    <dgm:pt modelId="{504F38EE-C9EA-4249-A27A-65CF9F4CC309}" type="pres">
      <dgm:prSet presAssocID="{C94A62CA-5FCF-4FE7-9C2B-66BD2FD294CE}" presName="hierRoot2" presStyleCnt="0">
        <dgm:presLayoutVars>
          <dgm:hierBranch val="init"/>
        </dgm:presLayoutVars>
      </dgm:prSet>
      <dgm:spPr/>
    </dgm:pt>
    <dgm:pt modelId="{AB1602BC-1CF3-41E5-BA45-B62980CC98F5}" type="pres">
      <dgm:prSet presAssocID="{C94A62CA-5FCF-4FE7-9C2B-66BD2FD294CE}" presName="rootComposite" presStyleCnt="0"/>
      <dgm:spPr/>
    </dgm:pt>
    <dgm:pt modelId="{61CFD9C7-44FF-4970-9935-6D407F04319E}" type="pres">
      <dgm:prSet presAssocID="{C94A62CA-5FCF-4FE7-9C2B-66BD2FD294CE}" presName="rootText" presStyleLbl="node2" presStyleIdx="2" presStyleCnt="3">
        <dgm:presLayoutVars>
          <dgm:chPref val="3"/>
        </dgm:presLayoutVars>
      </dgm:prSet>
      <dgm:spPr/>
      <dgm:t>
        <a:bodyPr/>
        <a:lstStyle/>
        <a:p>
          <a:endParaRPr lang="en-US"/>
        </a:p>
      </dgm:t>
    </dgm:pt>
    <dgm:pt modelId="{08E3F750-3D41-4AB5-9814-A956A96D45D4}" type="pres">
      <dgm:prSet presAssocID="{C94A62CA-5FCF-4FE7-9C2B-66BD2FD294CE}" presName="rootConnector" presStyleLbl="node2" presStyleIdx="2" presStyleCnt="3"/>
      <dgm:spPr/>
      <dgm:t>
        <a:bodyPr/>
        <a:lstStyle/>
        <a:p>
          <a:endParaRPr lang="en-US"/>
        </a:p>
      </dgm:t>
    </dgm:pt>
    <dgm:pt modelId="{E04181C4-6502-4487-9D3E-7A3816218ADE}" type="pres">
      <dgm:prSet presAssocID="{C94A62CA-5FCF-4FE7-9C2B-66BD2FD294CE}" presName="hierChild4" presStyleCnt="0"/>
      <dgm:spPr/>
    </dgm:pt>
    <dgm:pt modelId="{9A3749E8-3764-4391-9C80-CDF158517E40}" type="pres">
      <dgm:prSet presAssocID="{C94A62CA-5FCF-4FE7-9C2B-66BD2FD294CE}" presName="hierChild5" presStyleCnt="0"/>
      <dgm:spPr/>
    </dgm:pt>
    <dgm:pt modelId="{C5D6A5D2-A6E9-439C-980D-0D48D375115E}" type="pres">
      <dgm:prSet presAssocID="{79850CB1-BF64-4461-AB86-1293EDDBDB11}" presName="hierChild3" presStyleCnt="0"/>
      <dgm:spPr/>
    </dgm:pt>
    <dgm:pt modelId="{4CE6DD08-2892-4EE6-929B-5F9A6B9C255C}" type="pres">
      <dgm:prSet presAssocID="{B8DAC8C0-4088-4593-BF2C-FA05E6B876BE}" presName="Name111" presStyleLbl="parChTrans1D2" presStyleIdx="3" presStyleCnt="4"/>
      <dgm:spPr/>
      <dgm:t>
        <a:bodyPr/>
        <a:lstStyle/>
        <a:p>
          <a:endParaRPr lang="en-US"/>
        </a:p>
      </dgm:t>
    </dgm:pt>
    <dgm:pt modelId="{C1AE458D-C6E5-4FC1-B7C7-523939151782}" type="pres">
      <dgm:prSet presAssocID="{AA743191-BEDE-47B6-BCE0-F0BE0BAEDEED}" presName="hierRoot3" presStyleCnt="0">
        <dgm:presLayoutVars>
          <dgm:hierBranch val="init"/>
        </dgm:presLayoutVars>
      </dgm:prSet>
      <dgm:spPr/>
    </dgm:pt>
    <dgm:pt modelId="{010D7F97-E0CC-4041-927E-54BFD3873183}" type="pres">
      <dgm:prSet presAssocID="{AA743191-BEDE-47B6-BCE0-F0BE0BAEDEED}" presName="rootComposite3" presStyleCnt="0"/>
      <dgm:spPr/>
    </dgm:pt>
    <dgm:pt modelId="{B50B6AFE-FA08-4F57-BE68-EC046042733F}" type="pres">
      <dgm:prSet presAssocID="{AA743191-BEDE-47B6-BCE0-F0BE0BAEDEED}" presName="rootText3" presStyleLbl="asst1" presStyleIdx="0" presStyleCnt="1">
        <dgm:presLayoutVars>
          <dgm:chPref val="3"/>
        </dgm:presLayoutVars>
      </dgm:prSet>
      <dgm:spPr/>
      <dgm:t>
        <a:bodyPr/>
        <a:lstStyle/>
        <a:p>
          <a:endParaRPr lang="en-US"/>
        </a:p>
      </dgm:t>
    </dgm:pt>
    <dgm:pt modelId="{F2A23C66-FF6C-44A2-8636-7C22C5B9C856}" type="pres">
      <dgm:prSet presAssocID="{AA743191-BEDE-47B6-BCE0-F0BE0BAEDEED}" presName="rootConnector3" presStyleLbl="asst1" presStyleIdx="0" presStyleCnt="1"/>
      <dgm:spPr/>
      <dgm:t>
        <a:bodyPr/>
        <a:lstStyle/>
        <a:p>
          <a:endParaRPr lang="en-US"/>
        </a:p>
      </dgm:t>
    </dgm:pt>
    <dgm:pt modelId="{0D201A5F-C693-4B61-BC7B-57B86C77BD51}" type="pres">
      <dgm:prSet presAssocID="{AA743191-BEDE-47B6-BCE0-F0BE0BAEDEED}" presName="hierChild6" presStyleCnt="0"/>
      <dgm:spPr/>
    </dgm:pt>
    <dgm:pt modelId="{79CDDC89-FEDD-4B80-8624-052C8138DAD9}" type="pres">
      <dgm:prSet presAssocID="{AA743191-BEDE-47B6-BCE0-F0BE0BAEDEED}" presName="hierChild7" presStyleCnt="0"/>
      <dgm:spPr/>
    </dgm:pt>
  </dgm:ptLst>
  <dgm:cxnLst>
    <dgm:cxn modelId="{547A012B-C8D3-49CE-B07D-947FBC0A8BE5}" type="presOf" srcId="{C94A62CA-5FCF-4FE7-9C2B-66BD2FD294CE}" destId="{08E3F750-3D41-4AB5-9814-A956A96D45D4}" srcOrd="1" destOrd="0" presId="urn:microsoft.com/office/officeart/2005/8/layout/orgChart1"/>
    <dgm:cxn modelId="{5AA6998D-FA79-45BF-8E1D-7DBFCE7A66EF}" type="presOf" srcId="{F57A4442-0925-47CC-99F8-2B7C83572002}" destId="{7DF4E3C4-B104-4637-BC6E-0608DEE8983F}" srcOrd="0" destOrd="0" presId="urn:microsoft.com/office/officeart/2005/8/layout/orgChart1"/>
    <dgm:cxn modelId="{AF033488-A867-4BCD-AAB7-FA1A15718D21}" srcId="{4C218974-D41A-4079-9781-FA6C4B8DE600}" destId="{79850CB1-BF64-4461-AB86-1293EDDBDB11}" srcOrd="0" destOrd="0" parTransId="{90D23295-1D92-4A03-843E-7F9EF8CE49BD}" sibTransId="{EB3AEF71-78D1-4FD4-B312-DE09CC7A3D40}"/>
    <dgm:cxn modelId="{75010B0B-5280-4CDB-A5C8-3C4D81530860}" type="presOf" srcId="{1512FFE3-70F0-4EC8-8085-424335BE89D5}" destId="{264BA791-EC45-436B-9C92-E188DA06EFEC}" srcOrd="0" destOrd="0" presId="urn:microsoft.com/office/officeart/2005/8/layout/orgChart1"/>
    <dgm:cxn modelId="{F8093A4F-01E1-43DA-90B1-1093C334FBC4}" type="presOf" srcId="{0B15575C-B4BC-4416-BAAC-A6EB093FE4B9}" destId="{ED914215-AC5A-4A9F-B29D-AC2BC6AEF4A7}" srcOrd="0" destOrd="0" presId="urn:microsoft.com/office/officeart/2005/8/layout/orgChart1"/>
    <dgm:cxn modelId="{5EC6A9AB-C8EA-4CF5-8EBB-1E8658FA30C7}" type="presOf" srcId="{4C218974-D41A-4079-9781-FA6C4B8DE600}" destId="{18D307B0-7CC9-46EC-BE3A-C67AEB0E0EFA}" srcOrd="0" destOrd="0" presId="urn:microsoft.com/office/officeart/2005/8/layout/orgChart1"/>
    <dgm:cxn modelId="{07811B91-FC53-44DC-B48F-47CFE274CE35}" type="presOf" srcId="{C94A62CA-5FCF-4FE7-9C2B-66BD2FD294CE}" destId="{61CFD9C7-44FF-4970-9935-6D407F04319E}" srcOrd="0" destOrd="0" presId="urn:microsoft.com/office/officeart/2005/8/layout/orgChart1"/>
    <dgm:cxn modelId="{451CF599-EC0A-4902-BCBC-350FEA087764}" type="presOf" srcId="{B8DAC8C0-4088-4593-BF2C-FA05E6B876BE}" destId="{4CE6DD08-2892-4EE6-929B-5F9A6B9C255C}" srcOrd="0" destOrd="0" presId="urn:microsoft.com/office/officeart/2005/8/layout/orgChart1"/>
    <dgm:cxn modelId="{90225E9D-1399-462D-90E6-FE028A7A24C0}" type="presOf" srcId="{1512FFE3-70F0-4EC8-8085-424335BE89D5}" destId="{0FED1AAE-66DE-4736-89B1-FF678FA57C3B}" srcOrd="1" destOrd="0" presId="urn:microsoft.com/office/officeart/2005/8/layout/orgChart1"/>
    <dgm:cxn modelId="{7A747665-C36B-40D9-803C-A5411B922373}" type="presOf" srcId="{AA743191-BEDE-47B6-BCE0-F0BE0BAEDEED}" destId="{B50B6AFE-FA08-4F57-BE68-EC046042733F}" srcOrd="0" destOrd="0" presId="urn:microsoft.com/office/officeart/2005/8/layout/orgChart1"/>
    <dgm:cxn modelId="{13046328-4656-4ABE-AD0D-11301A6ED6C8}" srcId="{79850CB1-BF64-4461-AB86-1293EDDBDB11}" destId="{C94A62CA-5FCF-4FE7-9C2B-66BD2FD294CE}" srcOrd="3" destOrd="0" parTransId="{0B15575C-B4BC-4416-BAAC-A6EB093FE4B9}" sibTransId="{7202168A-F333-4181-B2DF-8F62A3A177F7}"/>
    <dgm:cxn modelId="{14FF49F8-D4E9-49D0-A907-5EB4454CDF15}" srcId="{79850CB1-BF64-4461-AB86-1293EDDBDB11}" destId="{1512FFE3-70F0-4EC8-8085-424335BE89D5}" srcOrd="2" destOrd="0" parTransId="{F57A4442-0925-47CC-99F8-2B7C83572002}" sibTransId="{0B0854D5-BE13-4295-AA5D-38D466D9BD88}"/>
    <dgm:cxn modelId="{4DD83ED5-C99A-4197-9DC5-ED5F13636348}" srcId="{79850CB1-BF64-4461-AB86-1293EDDBDB11}" destId="{B98AE04C-09C5-4C5F-A19F-2669758B3A4E}" srcOrd="1" destOrd="0" parTransId="{A62B403A-CA62-4881-A3E3-095F61DAE3D3}" sibTransId="{74A0621A-3294-480E-93F3-28D73E2A4F31}"/>
    <dgm:cxn modelId="{014CBE1B-C97D-4615-ACDA-BB8489DA3570}" type="presOf" srcId="{AA743191-BEDE-47B6-BCE0-F0BE0BAEDEED}" destId="{F2A23C66-FF6C-44A2-8636-7C22C5B9C856}" srcOrd="1" destOrd="0" presId="urn:microsoft.com/office/officeart/2005/8/layout/orgChart1"/>
    <dgm:cxn modelId="{A1D2FC04-4E2D-4FA7-9FBC-5A8DE7EF4BD4}" srcId="{79850CB1-BF64-4461-AB86-1293EDDBDB11}" destId="{AA743191-BEDE-47B6-BCE0-F0BE0BAEDEED}" srcOrd="0" destOrd="0" parTransId="{B8DAC8C0-4088-4593-BF2C-FA05E6B876BE}" sibTransId="{8B94156A-97FE-4BB8-B3D4-BB64C81514D6}"/>
    <dgm:cxn modelId="{E512FB2D-9728-45A1-A9B9-65DFE64E9D5A}" type="presOf" srcId="{79850CB1-BF64-4461-AB86-1293EDDBDB11}" destId="{21EFBB33-64E1-4FDE-9431-438BCEAADB57}" srcOrd="1" destOrd="0" presId="urn:microsoft.com/office/officeart/2005/8/layout/orgChart1"/>
    <dgm:cxn modelId="{07C88D73-C0D8-4C32-9074-685A76AF4B5C}" type="presOf" srcId="{B98AE04C-09C5-4C5F-A19F-2669758B3A4E}" destId="{2E626BCA-CE94-4B42-AA49-FEF49D72E611}" srcOrd="1" destOrd="0" presId="urn:microsoft.com/office/officeart/2005/8/layout/orgChart1"/>
    <dgm:cxn modelId="{951F875B-78F3-454A-813D-A2F8BA86C1EF}" type="presOf" srcId="{A62B403A-CA62-4881-A3E3-095F61DAE3D3}" destId="{240FBE92-0AEB-456B-AAB4-167F74177850}" srcOrd="0" destOrd="0" presId="urn:microsoft.com/office/officeart/2005/8/layout/orgChart1"/>
    <dgm:cxn modelId="{F92EB7C3-6085-4F62-9B6E-D0E4E225B787}" type="presOf" srcId="{79850CB1-BF64-4461-AB86-1293EDDBDB11}" destId="{5555F84A-8E0E-4C47-A33A-EEF86EFA6DE4}" srcOrd="0" destOrd="0" presId="urn:microsoft.com/office/officeart/2005/8/layout/orgChart1"/>
    <dgm:cxn modelId="{B0F7F6D3-FB6F-43CF-BE31-EF7D29EF4C59}" type="presOf" srcId="{B98AE04C-09C5-4C5F-A19F-2669758B3A4E}" destId="{8BBEF00F-FF64-444E-8699-DD859C55A24B}" srcOrd="0" destOrd="0" presId="urn:microsoft.com/office/officeart/2005/8/layout/orgChart1"/>
    <dgm:cxn modelId="{B6964637-1121-4402-8DC4-3C77561441C2}" type="presParOf" srcId="{18D307B0-7CC9-46EC-BE3A-C67AEB0E0EFA}" destId="{26ABBD14-8793-4354-965E-7F474152B77A}" srcOrd="0" destOrd="0" presId="urn:microsoft.com/office/officeart/2005/8/layout/orgChart1"/>
    <dgm:cxn modelId="{A861582F-797B-4800-AE70-01D742629F8C}" type="presParOf" srcId="{26ABBD14-8793-4354-965E-7F474152B77A}" destId="{F2C97D03-0728-485E-BA7F-01998933FE9E}" srcOrd="0" destOrd="0" presId="urn:microsoft.com/office/officeart/2005/8/layout/orgChart1"/>
    <dgm:cxn modelId="{32E58608-B283-4B84-8C23-506E3055F52A}" type="presParOf" srcId="{F2C97D03-0728-485E-BA7F-01998933FE9E}" destId="{5555F84A-8E0E-4C47-A33A-EEF86EFA6DE4}" srcOrd="0" destOrd="0" presId="urn:microsoft.com/office/officeart/2005/8/layout/orgChart1"/>
    <dgm:cxn modelId="{B0234029-0063-4AC6-8636-2B5374EBA04E}" type="presParOf" srcId="{F2C97D03-0728-485E-BA7F-01998933FE9E}" destId="{21EFBB33-64E1-4FDE-9431-438BCEAADB57}" srcOrd="1" destOrd="0" presId="urn:microsoft.com/office/officeart/2005/8/layout/orgChart1"/>
    <dgm:cxn modelId="{6021D5C8-AEE4-4596-8A70-5B9410A29DF3}" type="presParOf" srcId="{26ABBD14-8793-4354-965E-7F474152B77A}" destId="{9A7D3349-121C-4E10-9007-E8C04937E540}" srcOrd="1" destOrd="0" presId="urn:microsoft.com/office/officeart/2005/8/layout/orgChart1"/>
    <dgm:cxn modelId="{5F7360AD-2375-4029-B588-5AC3EA15DCCD}" type="presParOf" srcId="{9A7D3349-121C-4E10-9007-E8C04937E540}" destId="{240FBE92-0AEB-456B-AAB4-167F74177850}" srcOrd="0" destOrd="0" presId="urn:microsoft.com/office/officeart/2005/8/layout/orgChart1"/>
    <dgm:cxn modelId="{C0B92C41-1754-4BE1-8021-C160821BE5C4}" type="presParOf" srcId="{9A7D3349-121C-4E10-9007-E8C04937E540}" destId="{E379A594-7759-4CDC-A7FA-F65AF9A419A6}" srcOrd="1" destOrd="0" presId="urn:microsoft.com/office/officeart/2005/8/layout/orgChart1"/>
    <dgm:cxn modelId="{7C460461-2408-4C34-899E-12C796E991DD}" type="presParOf" srcId="{E379A594-7759-4CDC-A7FA-F65AF9A419A6}" destId="{DE037CEA-5C87-49C6-8E0E-1708140B47FB}" srcOrd="0" destOrd="0" presId="urn:microsoft.com/office/officeart/2005/8/layout/orgChart1"/>
    <dgm:cxn modelId="{772AD07E-1626-4FAE-A422-11A3DA190DB1}" type="presParOf" srcId="{DE037CEA-5C87-49C6-8E0E-1708140B47FB}" destId="{8BBEF00F-FF64-444E-8699-DD859C55A24B}" srcOrd="0" destOrd="0" presId="urn:microsoft.com/office/officeart/2005/8/layout/orgChart1"/>
    <dgm:cxn modelId="{47D8FA21-2389-42DF-9EE2-C9ACC6EFA688}" type="presParOf" srcId="{DE037CEA-5C87-49C6-8E0E-1708140B47FB}" destId="{2E626BCA-CE94-4B42-AA49-FEF49D72E611}" srcOrd="1" destOrd="0" presId="urn:microsoft.com/office/officeart/2005/8/layout/orgChart1"/>
    <dgm:cxn modelId="{82670E8C-6EA7-4919-AC6C-9B5F5B8728E7}" type="presParOf" srcId="{E379A594-7759-4CDC-A7FA-F65AF9A419A6}" destId="{72712A4A-3C24-489F-AD7C-95BFD2437548}" srcOrd="1" destOrd="0" presId="urn:microsoft.com/office/officeart/2005/8/layout/orgChart1"/>
    <dgm:cxn modelId="{C1CCDE49-9D73-425D-9626-603E457BDBCF}" type="presParOf" srcId="{E379A594-7759-4CDC-A7FA-F65AF9A419A6}" destId="{2B383F57-974E-4CEC-B1F6-084A31A56E0A}" srcOrd="2" destOrd="0" presId="urn:microsoft.com/office/officeart/2005/8/layout/orgChart1"/>
    <dgm:cxn modelId="{EDC9115F-F6ED-43A2-8512-F2005A27010E}" type="presParOf" srcId="{9A7D3349-121C-4E10-9007-E8C04937E540}" destId="{7DF4E3C4-B104-4637-BC6E-0608DEE8983F}" srcOrd="2" destOrd="0" presId="urn:microsoft.com/office/officeart/2005/8/layout/orgChart1"/>
    <dgm:cxn modelId="{D35C91A2-97E0-435C-8046-F3F285A9C80B}" type="presParOf" srcId="{9A7D3349-121C-4E10-9007-E8C04937E540}" destId="{C64A810B-141F-4AAD-8BB3-B53932DCA5C9}" srcOrd="3" destOrd="0" presId="urn:microsoft.com/office/officeart/2005/8/layout/orgChart1"/>
    <dgm:cxn modelId="{F7E97349-AD35-441A-9F4B-FD2A48D8D0B8}" type="presParOf" srcId="{C64A810B-141F-4AAD-8BB3-B53932DCA5C9}" destId="{47A57D15-FDAC-4117-B127-6A62D6F49D2A}" srcOrd="0" destOrd="0" presId="urn:microsoft.com/office/officeart/2005/8/layout/orgChart1"/>
    <dgm:cxn modelId="{26065922-1E7F-419B-8B20-4A72DFF6E302}" type="presParOf" srcId="{47A57D15-FDAC-4117-B127-6A62D6F49D2A}" destId="{264BA791-EC45-436B-9C92-E188DA06EFEC}" srcOrd="0" destOrd="0" presId="urn:microsoft.com/office/officeart/2005/8/layout/orgChart1"/>
    <dgm:cxn modelId="{5D5AB69D-4BFB-4B84-8F5B-F9CEF418ABAE}" type="presParOf" srcId="{47A57D15-FDAC-4117-B127-6A62D6F49D2A}" destId="{0FED1AAE-66DE-4736-89B1-FF678FA57C3B}" srcOrd="1" destOrd="0" presId="urn:microsoft.com/office/officeart/2005/8/layout/orgChart1"/>
    <dgm:cxn modelId="{F1779EC0-1BAB-4B0D-A0B2-D90D42A4D260}" type="presParOf" srcId="{C64A810B-141F-4AAD-8BB3-B53932DCA5C9}" destId="{C36701D9-A4CF-4598-862A-8693D065AD36}" srcOrd="1" destOrd="0" presId="urn:microsoft.com/office/officeart/2005/8/layout/orgChart1"/>
    <dgm:cxn modelId="{88A2D4C1-9379-4590-B18C-32021E7D08A2}" type="presParOf" srcId="{C64A810B-141F-4AAD-8BB3-B53932DCA5C9}" destId="{EE528C8F-9E8E-4B8B-838D-E9C7D71D58B5}" srcOrd="2" destOrd="0" presId="urn:microsoft.com/office/officeart/2005/8/layout/orgChart1"/>
    <dgm:cxn modelId="{C6D5DE52-7453-4971-8AB9-E79824EA22AE}" type="presParOf" srcId="{9A7D3349-121C-4E10-9007-E8C04937E540}" destId="{ED914215-AC5A-4A9F-B29D-AC2BC6AEF4A7}" srcOrd="4" destOrd="0" presId="urn:microsoft.com/office/officeart/2005/8/layout/orgChart1"/>
    <dgm:cxn modelId="{76DD1D2A-84F9-4E31-9665-8F36537376FB}" type="presParOf" srcId="{9A7D3349-121C-4E10-9007-E8C04937E540}" destId="{504F38EE-C9EA-4249-A27A-65CF9F4CC309}" srcOrd="5" destOrd="0" presId="urn:microsoft.com/office/officeart/2005/8/layout/orgChart1"/>
    <dgm:cxn modelId="{1CD7DB4C-EAAA-4CDD-9647-6CFB9DE67678}" type="presParOf" srcId="{504F38EE-C9EA-4249-A27A-65CF9F4CC309}" destId="{AB1602BC-1CF3-41E5-BA45-B62980CC98F5}" srcOrd="0" destOrd="0" presId="urn:microsoft.com/office/officeart/2005/8/layout/orgChart1"/>
    <dgm:cxn modelId="{192F66C1-10A2-4EF8-80D2-EDFB153FF513}" type="presParOf" srcId="{AB1602BC-1CF3-41E5-BA45-B62980CC98F5}" destId="{61CFD9C7-44FF-4970-9935-6D407F04319E}" srcOrd="0" destOrd="0" presId="urn:microsoft.com/office/officeart/2005/8/layout/orgChart1"/>
    <dgm:cxn modelId="{DAA289B0-81F1-47FF-BD06-5C51A468486C}" type="presParOf" srcId="{AB1602BC-1CF3-41E5-BA45-B62980CC98F5}" destId="{08E3F750-3D41-4AB5-9814-A956A96D45D4}" srcOrd="1" destOrd="0" presId="urn:microsoft.com/office/officeart/2005/8/layout/orgChart1"/>
    <dgm:cxn modelId="{90DC7793-DB04-48BF-A149-DADA9FBA3132}" type="presParOf" srcId="{504F38EE-C9EA-4249-A27A-65CF9F4CC309}" destId="{E04181C4-6502-4487-9D3E-7A3816218ADE}" srcOrd="1" destOrd="0" presId="urn:microsoft.com/office/officeart/2005/8/layout/orgChart1"/>
    <dgm:cxn modelId="{AF2813C5-4BB0-4D2F-AFEC-BFD3D246B8CD}" type="presParOf" srcId="{504F38EE-C9EA-4249-A27A-65CF9F4CC309}" destId="{9A3749E8-3764-4391-9C80-CDF158517E40}" srcOrd="2" destOrd="0" presId="urn:microsoft.com/office/officeart/2005/8/layout/orgChart1"/>
    <dgm:cxn modelId="{474B5764-A920-48FC-AF27-006EEBF702A4}" type="presParOf" srcId="{26ABBD14-8793-4354-965E-7F474152B77A}" destId="{C5D6A5D2-A6E9-439C-980D-0D48D375115E}" srcOrd="2" destOrd="0" presId="urn:microsoft.com/office/officeart/2005/8/layout/orgChart1"/>
    <dgm:cxn modelId="{D7FCEA0A-B1C9-4EBD-972F-1FAF482B9DC0}" type="presParOf" srcId="{C5D6A5D2-A6E9-439C-980D-0D48D375115E}" destId="{4CE6DD08-2892-4EE6-929B-5F9A6B9C255C}" srcOrd="0" destOrd="0" presId="urn:microsoft.com/office/officeart/2005/8/layout/orgChart1"/>
    <dgm:cxn modelId="{6E19836D-80DB-412F-A46E-401231339EDC}" type="presParOf" srcId="{C5D6A5D2-A6E9-439C-980D-0D48D375115E}" destId="{C1AE458D-C6E5-4FC1-B7C7-523939151782}" srcOrd="1" destOrd="0" presId="urn:microsoft.com/office/officeart/2005/8/layout/orgChart1"/>
    <dgm:cxn modelId="{03E1A045-C610-473C-BE78-750820532538}" type="presParOf" srcId="{C1AE458D-C6E5-4FC1-B7C7-523939151782}" destId="{010D7F97-E0CC-4041-927E-54BFD3873183}" srcOrd="0" destOrd="0" presId="urn:microsoft.com/office/officeart/2005/8/layout/orgChart1"/>
    <dgm:cxn modelId="{180AA53D-D0E5-4531-8CF6-73A6416AD0D2}" type="presParOf" srcId="{010D7F97-E0CC-4041-927E-54BFD3873183}" destId="{B50B6AFE-FA08-4F57-BE68-EC046042733F}" srcOrd="0" destOrd="0" presId="urn:microsoft.com/office/officeart/2005/8/layout/orgChart1"/>
    <dgm:cxn modelId="{663475D8-F9FF-4634-B14F-889052744E25}" type="presParOf" srcId="{010D7F97-E0CC-4041-927E-54BFD3873183}" destId="{F2A23C66-FF6C-44A2-8636-7C22C5B9C856}" srcOrd="1" destOrd="0" presId="urn:microsoft.com/office/officeart/2005/8/layout/orgChart1"/>
    <dgm:cxn modelId="{ABC1C531-731F-4799-BE35-128BF5CD1663}" type="presParOf" srcId="{C1AE458D-C6E5-4FC1-B7C7-523939151782}" destId="{0D201A5F-C693-4B61-BC7B-57B86C77BD51}" srcOrd="1" destOrd="0" presId="urn:microsoft.com/office/officeart/2005/8/layout/orgChart1"/>
    <dgm:cxn modelId="{A85C8EAB-173B-4B5E-A900-5FCD041C694C}" type="presParOf" srcId="{C1AE458D-C6E5-4FC1-B7C7-523939151782}" destId="{79CDDC89-FEDD-4B80-8624-052C8138DAD9}"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CE6DD08-2892-4EE6-929B-5F9A6B9C255C}">
      <dsp:nvSpPr>
        <dsp:cNvPr id="0" name=""/>
        <dsp:cNvSpPr/>
      </dsp:nvSpPr>
      <dsp:spPr>
        <a:xfrm>
          <a:off x="5139136" y="1081286"/>
          <a:ext cx="226613" cy="992781"/>
        </a:xfrm>
        <a:custGeom>
          <a:avLst/>
          <a:gdLst/>
          <a:ahLst/>
          <a:cxnLst/>
          <a:rect l="0" t="0" r="0" b="0"/>
          <a:pathLst>
            <a:path>
              <a:moveTo>
                <a:pt x="226613" y="0"/>
              </a:moveTo>
              <a:lnTo>
                <a:pt x="226613" y="992781"/>
              </a:lnTo>
              <a:lnTo>
                <a:pt x="0" y="992781"/>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914215-AC5A-4A9F-B29D-AC2BC6AEF4A7}">
      <dsp:nvSpPr>
        <dsp:cNvPr id="0" name=""/>
        <dsp:cNvSpPr/>
      </dsp:nvSpPr>
      <dsp:spPr>
        <a:xfrm>
          <a:off x="5365750" y="1081286"/>
          <a:ext cx="2611447" cy="1985563"/>
        </a:xfrm>
        <a:custGeom>
          <a:avLst/>
          <a:gdLst/>
          <a:ahLst/>
          <a:cxnLst/>
          <a:rect l="0" t="0" r="0" b="0"/>
          <a:pathLst>
            <a:path>
              <a:moveTo>
                <a:pt x="0" y="0"/>
              </a:moveTo>
              <a:lnTo>
                <a:pt x="0" y="1758950"/>
              </a:lnTo>
              <a:lnTo>
                <a:pt x="2611447" y="1758950"/>
              </a:lnTo>
              <a:lnTo>
                <a:pt x="2611447" y="198556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F4E3C4-B104-4637-BC6E-0608DEE8983F}">
      <dsp:nvSpPr>
        <dsp:cNvPr id="0" name=""/>
        <dsp:cNvSpPr/>
      </dsp:nvSpPr>
      <dsp:spPr>
        <a:xfrm>
          <a:off x="5320030" y="1081286"/>
          <a:ext cx="91440" cy="1985563"/>
        </a:xfrm>
        <a:custGeom>
          <a:avLst/>
          <a:gdLst/>
          <a:ahLst/>
          <a:cxnLst/>
          <a:rect l="0" t="0" r="0" b="0"/>
          <a:pathLst>
            <a:path>
              <a:moveTo>
                <a:pt x="45720" y="0"/>
              </a:moveTo>
              <a:lnTo>
                <a:pt x="45720" y="198556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0FBE92-0AEB-456B-AAB4-167F74177850}">
      <dsp:nvSpPr>
        <dsp:cNvPr id="0" name=""/>
        <dsp:cNvSpPr/>
      </dsp:nvSpPr>
      <dsp:spPr>
        <a:xfrm>
          <a:off x="2754302" y="1081286"/>
          <a:ext cx="2611447" cy="1985563"/>
        </a:xfrm>
        <a:custGeom>
          <a:avLst/>
          <a:gdLst/>
          <a:ahLst/>
          <a:cxnLst/>
          <a:rect l="0" t="0" r="0" b="0"/>
          <a:pathLst>
            <a:path>
              <a:moveTo>
                <a:pt x="2611447" y="0"/>
              </a:moveTo>
              <a:lnTo>
                <a:pt x="2611447" y="1758950"/>
              </a:lnTo>
              <a:lnTo>
                <a:pt x="0" y="1758950"/>
              </a:lnTo>
              <a:lnTo>
                <a:pt x="0" y="198556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55F84A-8E0E-4C47-A33A-EEF86EFA6DE4}">
      <dsp:nvSpPr>
        <dsp:cNvPr id="0" name=""/>
        <dsp:cNvSpPr/>
      </dsp:nvSpPr>
      <dsp:spPr>
        <a:xfrm>
          <a:off x="4286639" y="2176"/>
          <a:ext cx="2158220" cy="107911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b="1" kern="1200" dirty="0" smtClean="0"/>
            <a:t>CYCLE</a:t>
          </a:r>
          <a:endParaRPr lang="en-US" sz="2800" b="1" kern="1200" dirty="0"/>
        </a:p>
      </dsp:txBody>
      <dsp:txXfrm>
        <a:off x="4286639" y="2176"/>
        <a:ext cx="2158220" cy="1079110"/>
      </dsp:txXfrm>
    </dsp:sp>
    <dsp:sp modelId="{8BBEF00F-FF64-444E-8699-DD859C55A24B}">
      <dsp:nvSpPr>
        <dsp:cNvPr id="0" name=""/>
        <dsp:cNvSpPr/>
      </dsp:nvSpPr>
      <dsp:spPr>
        <a:xfrm>
          <a:off x="1675192" y="3066850"/>
          <a:ext cx="2158220" cy="107911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Ranking cycle</a:t>
          </a:r>
          <a:endParaRPr lang="en-US" sz="3600" kern="1200" dirty="0"/>
        </a:p>
      </dsp:txBody>
      <dsp:txXfrm>
        <a:off x="1675192" y="3066850"/>
        <a:ext cx="2158220" cy="1079110"/>
      </dsp:txXfrm>
    </dsp:sp>
    <dsp:sp modelId="{264BA791-EC45-436B-9C92-E188DA06EFEC}">
      <dsp:nvSpPr>
        <dsp:cNvPr id="0" name=""/>
        <dsp:cNvSpPr/>
      </dsp:nvSpPr>
      <dsp:spPr>
        <a:xfrm>
          <a:off x="4286639" y="3066850"/>
          <a:ext cx="2158220" cy="107911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Otto cycle</a:t>
          </a:r>
          <a:endParaRPr lang="en-US" sz="3600" kern="1200" dirty="0"/>
        </a:p>
      </dsp:txBody>
      <dsp:txXfrm>
        <a:off x="4286639" y="3066850"/>
        <a:ext cx="2158220" cy="1079110"/>
      </dsp:txXfrm>
    </dsp:sp>
    <dsp:sp modelId="{61CFD9C7-44FF-4970-9935-6D407F04319E}">
      <dsp:nvSpPr>
        <dsp:cNvPr id="0" name=""/>
        <dsp:cNvSpPr/>
      </dsp:nvSpPr>
      <dsp:spPr>
        <a:xfrm>
          <a:off x="6898086" y="3066850"/>
          <a:ext cx="2158220" cy="107911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Diesel cycle</a:t>
          </a:r>
          <a:endParaRPr lang="en-US" sz="3600" kern="1200" dirty="0"/>
        </a:p>
      </dsp:txBody>
      <dsp:txXfrm>
        <a:off x="6898086" y="3066850"/>
        <a:ext cx="2158220" cy="1079110"/>
      </dsp:txXfrm>
    </dsp:sp>
    <dsp:sp modelId="{B50B6AFE-FA08-4F57-BE68-EC046042733F}">
      <dsp:nvSpPr>
        <dsp:cNvPr id="0" name=""/>
        <dsp:cNvSpPr/>
      </dsp:nvSpPr>
      <dsp:spPr>
        <a:xfrm>
          <a:off x="2980915" y="1534513"/>
          <a:ext cx="2158220" cy="107911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Carnot cycle</a:t>
          </a:r>
          <a:endParaRPr lang="en-US" sz="3600" kern="1200" dirty="0"/>
        </a:p>
      </dsp:txBody>
      <dsp:txXfrm>
        <a:off x="2980915" y="1534513"/>
        <a:ext cx="2158220" cy="107911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1/13/2014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6823" y="309093"/>
            <a:ext cx="10847789" cy="3181081"/>
          </a:xfrm>
        </p:spPr>
        <p:txBody>
          <a:bodyPr>
            <a:normAutofit/>
          </a:bodyPr>
          <a:lstStyle/>
          <a:p>
            <a:r>
              <a:rPr lang="en-US" sz="4000" b="1" i="1" dirty="0" smtClean="0"/>
              <a:t>Name					:-		Sharma Deepak R.</a:t>
            </a:r>
            <a:br>
              <a:rPr lang="en-US" sz="4000" b="1" i="1" dirty="0" smtClean="0"/>
            </a:br>
            <a:r>
              <a:rPr lang="en-US" sz="4000" b="1" i="1" dirty="0" smtClean="0"/>
              <a:t>Branch					:-		E.C 1</a:t>
            </a:r>
            <a:r>
              <a:rPr lang="en-US" sz="4000" b="1" i="1" baseline="30000" dirty="0" smtClean="0"/>
              <a:t>st</a:t>
            </a:r>
            <a:r>
              <a:rPr lang="en-US" sz="4000" b="1" i="1" dirty="0" smtClean="0"/>
              <a:t> sem.</a:t>
            </a:r>
            <a:br>
              <a:rPr lang="en-US" sz="4000" b="1" i="1" dirty="0" smtClean="0"/>
            </a:br>
            <a:r>
              <a:rPr lang="en-US" sz="4000" b="1" i="1" dirty="0" smtClean="0"/>
              <a:t>Enrollment no.	:-	</a:t>
            </a:r>
            <a:r>
              <a:rPr lang="en-US" sz="4000" b="1" i="1" smtClean="0"/>
              <a:t>	130670111071</a:t>
            </a:r>
            <a:r>
              <a:rPr lang="en-US" sz="4000" b="1" i="1" dirty="0" smtClean="0"/>
              <a:t/>
            </a:r>
            <a:br>
              <a:rPr lang="en-US" sz="4000" b="1" i="1" dirty="0" smtClean="0"/>
            </a:br>
            <a:r>
              <a:rPr lang="en-US" sz="4000" b="1" i="1" dirty="0" smtClean="0"/>
              <a:t>Subject				:-		E.M.E	</a:t>
            </a:r>
            <a:endParaRPr lang="en-US" sz="4000" b="1" i="1" dirty="0"/>
          </a:p>
        </p:txBody>
      </p:sp>
    </p:spTree>
    <p:extLst>
      <p:ext uri="{BB962C8B-B14F-4D97-AF65-F5344CB8AC3E}">
        <p14:creationId xmlns:p14="http://schemas.microsoft.com/office/powerpoint/2010/main" xmlns="" val="3626594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2477" y="500073"/>
            <a:ext cx="8911687" cy="1280890"/>
          </a:xfrm>
        </p:spPr>
        <p:txBody>
          <a:bodyPr/>
          <a:lstStyle/>
          <a:p>
            <a:r>
              <a:rPr lang="en-US" b="1" dirty="0" smtClean="0"/>
              <a:t>OTTO CYCLE</a:t>
            </a:r>
            <a:endParaRPr lang="en-US" b="1" dirty="0"/>
          </a:p>
        </p:txBody>
      </p:sp>
      <p:sp>
        <p:nvSpPr>
          <p:cNvPr id="3" name="Content Placeholder 2"/>
          <p:cNvSpPr>
            <a:spLocks noGrp="1"/>
          </p:cNvSpPr>
          <p:nvPr>
            <p:ph idx="1"/>
          </p:nvPr>
        </p:nvSpPr>
        <p:spPr>
          <a:xfrm>
            <a:off x="399245" y="1403797"/>
            <a:ext cx="11681138" cy="5357611"/>
          </a:xfrm>
        </p:spPr>
        <p:txBody>
          <a:bodyPr numCol="2">
            <a:normAutofit/>
          </a:bodyPr>
          <a:lstStyle/>
          <a:p>
            <a:pPr algn="just"/>
            <a:r>
              <a:rPr lang="en-US" sz="1600" b="1" dirty="0"/>
              <a:t>An Otto cycle is an idealized thermodynamic cycle which describes the functioning of a typical spark ignition reciprocating piston engine,[1] the thermodynamic cycle most commonly found in </a:t>
            </a:r>
            <a:r>
              <a:rPr lang="en-US" sz="1600" b="1" dirty="0" smtClean="0"/>
              <a:t>automobile</a:t>
            </a:r>
            <a:endParaRPr lang="en-US" sz="1600" b="1" dirty="0"/>
          </a:p>
          <a:p>
            <a:pPr algn="just"/>
            <a:r>
              <a:rPr lang="en-US" sz="1600" b="1" dirty="0"/>
              <a:t>the  intake (A)  stroke is performed by an isobaric expansion, followed by an adiabatic  compression (B)  stroke. Through the combustion of fuel, heat is added in an isochoric process, followed by an adiabatic expansion process, characterizing the  power (C)  stroke. The cycle is closed by the  exhaust (D)  stroke, characterized by isochoric cooling and isentropic compression processes</a:t>
            </a:r>
            <a:r>
              <a:rPr lang="en-US" sz="1600" b="1" dirty="0" smtClean="0"/>
              <a:t>.</a:t>
            </a:r>
            <a:endParaRPr lang="en-US" sz="1600" b="1" dirty="0"/>
          </a:p>
          <a:p>
            <a:pPr algn="just"/>
            <a:endParaRPr lang="en-US" sz="1600" b="1" dirty="0"/>
          </a:p>
          <a:p>
            <a:pPr algn="just"/>
            <a:r>
              <a:rPr lang="en-US" sz="1600" b="1" dirty="0" smtClean="0"/>
              <a:t>Top </a:t>
            </a:r>
            <a:r>
              <a:rPr lang="en-US" sz="1600" b="1" dirty="0"/>
              <a:t>and bottom of the loop: a pair of quasi-parallel and isentropic processes (frictionless, adiabatic reversible).</a:t>
            </a:r>
          </a:p>
          <a:p>
            <a:pPr algn="just"/>
            <a:r>
              <a:rPr lang="en-US" sz="1600" b="1" dirty="0" smtClean="0"/>
              <a:t> </a:t>
            </a:r>
            <a:r>
              <a:rPr lang="en-US" sz="1600" b="1" dirty="0"/>
              <a:t>Left and right sides of the loop: a pair of parallel isochoric processes (constant </a:t>
            </a:r>
            <a:r>
              <a:rPr lang="en-US" sz="1600" b="1" dirty="0" smtClean="0"/>
              <a:t>volume</a:t>
            </a:r>
            <a:r>
              <a:rPr lang="en-US" b="1" dirty="0" smtClean="0"/>
              <a:t> </a:t>
            </a:r>
            <a:endParaRPr lang="en-US" b="1" dirty="0"/>
          </a:p>
        </p:txBody>
      </p:sp>
      <p:pic>
        <p:nvPicPr>
          <p:cNvPr id="4" name="Picture 3"/>
          <p:cNvPicPr>
            <a:picLocks noChangeAspect="1"/>
          </p:cNvPicPr>
          <p:nvPr/>
        </p:nvPicPr>
        <p:blipFill>
          <a:blip r:embed="rId2"/>
          <a:stretch>
            <a:fillRect/>
          </a:stretch>
        </p:blipFill>
        <p:spPr>
          <a:xfrm>
            <a:off x="8427881" y="1140518"/>
            <a:ext cx="2506283" cy="2233748"/>
          </a:xfrm>
          <a:prstGeom prst="rect">
            <a:avLst/>
          </a:prstGeom>
        </p:spPr>
      </p:pic>
      <p:pic>
        <p:nvPicPr>
          <p:cNvPr id="5" name="Picture 4"/>
          <p:cNvPicPr>
            <a:picLocks noChangeAspect="1"/>
          </p:cNvPicPr>
          <p:nvPr/>
        </p:nvPicPr>
        <p:blipFill>
          <a:blip r:embed="rId3"/>
          <a:stretch>
            <a:fillRect/>
          </a:stretch>
        </p:blipFill>
        <p:spPr>
          <a:xfrm>
            <a:off x="8252272" y="3843875"/>
            <a:ext cx="2857500" cy="2170560"/>
          </a:xfrm>
          <a:prstGeom prst="rect">
            <a:avLst/>
          </a:prstGeom>
        </p:spPr>
      </p:pic>
    </p:spTree>
    <p:extLst>
      <p:ext uri="{BB962C8B-B14F-4D97-AF65-F5344CB8AC3E}">
        <p14:creationId xmlns:p14="http://schemas.microsoft.com/office/powerpoint/2010/main" xmlns="" val="2104017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6366" y="141668"/>
            <a:ext cx="11668259" cy="6716332"/>
          </a:xfrm>
        </p:spPr>
        <p:txBody>
          <a:bodyPr>
            <a:noAutofit/>
          </a:bodyPr>
          <a:lstStyle/>
          <a:p>
            <a:r>
              <a:rPr lang="en-US" sz="1600" b="1" dirty="0"/>
              <a:t>Process 1-2 compression </a:t>
            </a:r>
            <a:r>
              <a:rPr lang="en-US" sz="1600" b="1" dirty="0" smtClean="0"/>
              <a:t>stroke</a:t>
            </a:r>
          </a:p>
          <a:p>
            <a:r>
              <a:rPr lang="en-US" sz="1600" b="1" dirty="0" smtClean="0"/>
              <a:t>Piston </a:t>
            </a:r>
            <a:r>
              <a:rPr lang="en-US" sz="1600" b="1" dirty="0"/>
              <a:t>moves from crank </a:t>
            </a:r>
            <a:r>
              <a:rPr lang="en-US" sz="1600" b="1" dirty="0" smtClean="0"/>
              <a:t>end </a:t>
            </a:r>
            <a:r>
              <a:rPr lang="en-US" sz="1600" b="1" dirty="0"/>
              <a:t>to cylinder head </a:t>
            </a:r>
            <a:r>
              <a:rPr lang="en-US" sz="1600" b="1" dirty="0" smtClean="0"/>
              <a:t>end </a:t>
            </a:r>
            <a:r>
              <a:rPr lang="en-US" sz="1600" b="1" dirty="0"/>
              <a:t>as the working gas with initial state 1 is compressed </a:t>
            </a:r>
            <a:r>
              <a:rPr lang="en-US" sz="1600" b="1" dirty="0" err="1"/>
              <a:t>isentropically</a:t>
            </a:r>
            <a:r>
              <a:rPr lang="en-US" sz="1600" b="1" dirty="0"/>
              <a:t> to state point 2, through compression ratio ({V}_{1}/{V}_{2}). Mechanically this is the isentropic compression of the air/fuel mixture in the cylinder, also known as the compression stroke. This isentropic process assumes there no mechanical energy is lost due to friction and no heat is transferred to or from the gas, hence the process is reversible. The compression process requires that mechanical work be added to the working gas. Generally the compression ratio is around 9-10:1 (V1:V2) for a typical engine.[6]</a:t>
            </a:r>
          </a:p>
          <a:p>
            <a:r>
              <a:rPr lang="en-US" sz="1600" b="1" dirty="0"/>
              <a:t>Process 2-3 ignition </a:t>
            </a:r>
            <a:endParaRPr lang="en-US" sz="1600" b="1" dirty="0" smtClean="0"/>
          </a:p>
          <a:p>
            <a:pPr marL="0" indent="0">
              <a:buNone/>
            </a:pPr>
            <a:r>
              <a:rPr lang="en-US" sz="1600" b="1" dirty="0" smtClean="0"/>
              <a:t>The piston is momentarily at rest at TDC. At this instant the air/fuel mixture is compressed at the top of the compression stroke with the volume essentially held constant, also known as ignition phase. Heat is added to the working fluid at constant volume by the combustion of the injected fuel. The pressure rises and the ratio ({P}_{3}/{P}_{2}) is called the "explosion ratio".</a:t>
            </a:r>
          </a:p>
          <a:p>
            <a:r>
              <a:rPr lang="en-US" sz="1600" b="1" dirty="0" smtClean="0"/>
              <a:t>Process </a:t>
            </a:r>
            <a:r>
              <a:rPr lang="en-US" sz="1600" b="1" dirty="0"/>
              <a:t>3-4 expansion stroke </a:t>
            </a:r>
          </a:p>
          <a:p>
            <a:pPr marL="0" indent="0">
              <a:buNone/>
            </a:pPr>
            <a:r>
              <a:rPr lang="en-US" sz="1600" b="1" dirty="0" smtClean="0"/>
              <a:t>The </a:t>
            </a:r>
            <a:r>
              <a:rPr lang="en-US" sz="1600" b="1" dirty="0"/>
              <a:t>increased high pressure exerts a force on the piston and pushes it towards the BDC. Expansion of working fluid takes place </a:t>
            </a:r>
            <a:r>
              <a:rPr lang="en-US" sz="1600" b="1" dirty="0" err="1"/>
              <a:t>isentropically</a:t>
            </a:r>
            <a:r>
              <a:rPr lang="en-US" sz="1600" b="1" dirty="0"/>
              <a:t> and work is done by the system on the piston. The volume ratio ({V}_{4}/{V}_{3}) is called "isentropic expansion ratio". Mechanically this is the expansion of the hot gaseous mixture in the cylinder known as expansion </a:t>
            </a:r>
            <a:r>
              <a:rPr lang="en-US" sz="1600" b="1" dirty="0" smtClean="0"/>
              <a:t> </a:t>
            </a:r>
            <a:r>
              <a:rPr lang="en-US" sz="1600" b="1" dirty="0"/>
              <a:t>stroke.</a:t>
            </a:r>
          </a:p>
          <a:p>
            <a:r>
              <a:rPr lang="en-US" sz="1600" b="1" dirty="0"/>
              <a:t>Process 4-1 idealized heat ejection </a:t>
            </a:r>
          </a:p>
          <a:p>
            <a:pPr marL="0" indent="0">
              <a:buNone/>
            </a:pPr>
            <a:r>
              <a:rPr lang="en-US" sz="1600" b="1" dirty="0" smtClean="0"/>
              <a:t>The </a:t>
            </a:r>
            <a:r>
              <a:rPr lang="en-US" sz="1600" b="1" dirty="0"/>
              <a:t>piston is momentarily at rest at BDC. The working gas pressure drops instantaneously during a constant volume process as heat is removed as an idealized external sink is brought into contact with the cylinder head from point 4 to point 1. The exhaust valve opens at point 1 and the gas returns to state 1.</a:t>
            </a:r>
          </a:p>
        </p:txBody>
      </p:sp>
    </p:spTree>
    <p:extLst>
      <p:ext uri="{BB962C8B-B14F-4D97-AF65-F5344CB8AC3E}">
        <p14:creationId xmlns:p14="http://schemas.microsoft.com/office/powerpoint/2010/main" xmlns="" val="22376104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DIESEL CYCLE</a:t>
            </a:r>
            <a:endParaRPr lang="en-US" dirty="0"/>
          </a:p>
        </p:txBody>
      </p:sp>
      <p:sp>
        <p:nvSpPr>
          <p:cNvPr id="3" name="Content Placeholder 2"/>
          <p:cNvSpPr>
            <a:spLocks noGrp="1"/>
          </p:cNvSpPr>
          <p:nvPr>
            <p:ph idx="1"/>
          </p:nvPr>
        </p:nvSpPr>
        <p:spPr>
          <a:xfrm>
            <a:off x="399245" y="1352282"/>
            <a:ext cx="11668259" cy="5396248"/>
          </a:xfrm>
        </p:spPr>
        <p:txBody>
          <a:bodyPr numCol="2">
            <a:normAutofit/>
          </a:bodyPr>
          <a:lstStyle/>
          <a:p>
            <a:pPr algn="just"/>
            <a:r>
              <a:rPr lang="en-US" sz="1600" b="1" dirty="0"/>
              <a:t>The Diesel cycle is the thermodynamic cycle which approximates the pressure and volume of the combustion chamber of the Diesel engine, invented by Rudolph Diesel in 1897. It is assumed to have constant pressure during the first part of the "combustion" </a:t>
            </a:r>
            <a:r>
              <a:rPr lang="en-US" sz="1600" b="1" dirty="0" err="1" smtClean="0"/>
              <a:t>phas</a:t>
            </a:r>
            <a:r>
              <a:rPr lang="en-US" sz="1600" b="1" dirty="0" smtClean="0"/>
              <a:t>. </a:t>
            </a:r>
            <a:r>
              <a:rPr lang="en-US" sz="1600" b="1" dirty="0"/>
              <a:t>This is an idealized mathematical model: real physical Diesels do have an increase in pressure during this period, but it is less pronounced than in the Otto cycle. The idealized Otto cycle of a gasoline engine approximates constant volume during that phase, generating more of a spike in a p-V diagram.</a:t>
            </a:r>
          </a:p>
        </p:txBody>
      </p:sp>
      <p:pic>
        <p:nvPicPr>
          <p:cNvPr id="5" name="Picture 4"/>
          <p:cNvPicPr>
            <a:picLocks noChangeAspect="1"/>
          </p:cNvPicPr>
          <p:nvPr/>
        </p:nvPicPr>
        <p:blipFill>
          <a:blip r:embed="rId2"/>
          <a:stretch>
            <a:fillRect/>
          </a:stretch>
        </p:blipFill>
        <p:spPr>
          <a:xfrm>
            <a:off x="8389244" y="1549490"/>
            <a:ext cx="2745818" cy="2533114"/>
          </a:xfrm>
          <a:prstGeom prst="rect">
            <a:avLst/>
          </a:prstGeom>
        </p:spPr>
      </p:pic>
    </p:spTree>
    <p:extLst>
      <p:ext uri="{BB962C8B-B14F-4D97-AF65-F5344CB8AC3E}">
        <p14:creationId xmlns:p14="http://schemas.microsoft.com/office/powerpoint/2010/main" xmlns="" val="14565693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276" y="154545"/>
            <a:ext cx="11002336" cy="6581105"/>
          </a:xfrm>
        </p:spPr>
        <p:txBody>
          <a:bodyPr numCol="2"/>
          <a:lstStyle/>
          <a:p>
            <a:endParaRPr lang="en-US" dirty="0"/>
          </a:p>
          <a:p>
            <a:pPr algn="just"/>
            <a:r>
              <a:rPr lang="en-US" dirty="0"/>
              <a:t>    </a:t>
            </a:r>
            <a:r>
              <a:rPr lang="en-US" sz="1600" b="1" dirty="0"/>
              <a:t>Process 1 to 2 is isentropic compression of the fluid (blue)</a:t>
            </a:r>
          </a:p>
          <a:p>
            <a:pPr algn="just"/>
            <a:r>
              <a:rPr lang="en-US" sz="1600" b="1" dirty="0"/>
              <a:t>    Process 2 to 3 is reversible constant pressure heating (red)</a:t>
            </a:r>
          </a:p>
          <a:p>
            <a:pPr algn="just"/>
            <a:r>
              <a:rPr lang="en-US" sz="1600" b="1" dirty="0"/>
              <a:t>    Process 3 to 4 is isentropic expansion (yellow)</a:t>
            </a:r>
          </a:p>
          <a:p>
            <a:pPr algn="just"/>
            <a:r>
              <a:rPr lang="en-US" sz="1600" b="1" dirty="0"/>
              <a:t>    Process 4 to 1 is reversible constant volume cooling (green</a:t>
            </a:r>
            <a:r>
              <a:rPr lang="en-US" sz="1600" b="1" dirty="0" smtClean="0"/>
              <a:t>)</a:t>
            </a:r>
            <a:endParaRPr lang="en-US" sz="1600" b="1" dirty="0"/>
          </a:p>
          <a:p>
            <a:pPr algn="just"/>
            <a:r>
              <a:rPr lang="en-US" sz="1600" b="1" dirty="0"/>
              <a:t>The Diesel is a heat engine: it converts heat into work. The isentropic processes are impermeable to heat: heat flows into the loop through the left expanding isobaric process and some of it flows back out through the right depressurizing process, and the heat that remains does the work</a:t>
            </a:r>
            <a:r>
              <a:rPr lang="en-US" sz="1600" b="1" dirty="0" smtClean="0"/>
              <a:t>.</a:t>
            </a:r>
            <a:endParaRPr lang="en-US" sz="1600" b="1" dirty="0"/>
          </a:p>
          <a:p>
            <a:pPr algn="just"/>
            <a:r>
              <a:rPr lang="en-US" sz="1600" b="1" dirty="0" smtClean="0"/>
              <a:t>Work </a:t>
            </a:r>
            <a:r>
              <a:rPr lang="en-US" sz="1600" b="1" dirty="0"/>
              <a:t>in (W_{in}) is done by the piston compressing the working </a:t>
            </a:r>
            <a:r>
              <a:rPr lang="en-US" sz="1600" b="1" dirty="0" smtClean="0"/>
              <a:t>fluid</a:t>
            </a:r>
            <a:endParaRPr lang="en-US" sz="1600" b="1" dirty="0"/>
          </a:p>
          <a:p>
            <a:pPr algn="just"/>
            <a:r>
              <a:rPr lang="en-US" sz="1600" b="1" dirty="0"/>
              <a:t>    Work out (W_{out}) is done by the working fluid expanding on to the piston (this produces usable torque)</a:t>
            </a:r>
          </a:p>
          <a:p>
            <a:pPr algn="just"/>
            <a:r>
              <a:rPr lang="en-US" sz="1600" b="1" dirty="0"/>
              <a:t>    Heat out (Q_{out}) is done by venting the air</a:t>
            </a:r>
          </a:p>
          <a:p>
            <a:endParaRPr lang="en-US" b="1" dirty="0"/>
          </a:p>
        </p:txBody>
      </p:sp>
      <p:pic>
        <p:nvPicPr>
          <p:cNvPr id="4" name="Picture 3"/>
          <p:cNvPicPr>
            <a:picLocks noChangeAspect="1"/>
          </p:cNvPicPr>
          <p:nvPr/>
        </p:nvPicPr>
        <p:blipFill>
          <a:blip r:embed="rId2"/>
          <a:stretch>
            <a:fillRect/>
          </a:stretch>
        </p:blipFill>
        <p:spPr>
          <a:xfrm>
            <a:off x="7650051" y="781653"/>
            <a:ext cx="3411895" cy="5078234"/>
          </a:xfrm>
          <a:prstGeom prst="rect">
            <a:avLst/>
          </a:prstGeom>
        </p:spPr>
      </p:pic>
    </p:spTree>
    <p:extLst>
      <p:ext uri="{BB962C8B-B14F-4D97-AF65-F5344CB8AC3E}">
        <p14:creationId xmlns:p14="http://schemas.microsoft.com/office/powerpoint/2010/main" xmlns="" val="38660975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257" y="495321"/>
            <a:ext cx="8911687" cy="1280890"/>
          </a:xfrm>
        </p:spPr>
        <p:txBody>
          <a:bodyPr/>
          <a:lstStyle/>
          <a:p>
            <a:r>
              <a:rPr lang="en-US" b="1" dirty="0" smtClean="0"/>
              <a:t>HEAT ENGINES</a:t>
            </a:r>
            <a:endParaRPr lang="en-US" b="1" dirty="0"/>
          </a:p>
        </p:txBody>
      </p:sp>
      <p:sp>
        <p:nvSpPr>
          <p:cNvPr id="3" name="Content Placeholder 2"/>
          <p:cNvSpPr>
            <a:spLocks noGrp="1"/>
          </p:cNvSpPr>
          <p:nvPr>
            <p:ph idx="1"/>
          </p:nvPr>
        </p:nvSpPr>
        <p:spPr>
          <a:xfrm>
            <a:off x="927279" y="1455313"/>
            <a:ext cx="12222051" cy="5228822"/>
          </a:xfrm>
        </p:spPr>
        <p:txBody>
          <a:bodyPr numCol="2"/>
          <a:lstStyle/>
          <a:p>
            <a:pPr algn="just"/>
            <a:r>
              <a:rPr lang="en-US" b="1" dirty="0"/>
              <a:t>Heat  engine  is </a:t>
            </a:r>
            <a:r>
              <a:rPr lang="en-US" b="1" dirty="0" err="1"/>
              <a:t>tha</a:t>
            </a:r>
            <a:r>
              <a:rPr lang="en-US" b="1" dirty="0"/>
              <a:t>  converts  chemical energy of </a:t>
            </a:r>
            <a:r>
              <a:rPr lang="en-US" b="1" dirty="0" err="1"/>
              <a:t>fule</a:t>
            </a:r>
            <a:r>
              <a:rPr lang="en-US" b="1" dirty="0"/>
              <a:t> into heat  energy  and this heat energy is </a:t>
            </a:r>
            <a:r>
              <a:rPr lang="en-US" b="1" dirty="0" err="1"/>
              <a:t>ultilized</a:t>
            </a:r>
            <a:r>
              <a:rPr lang="en-US" b="1" dirty="0"/>
              <a:t> converting to  mechanical   </a:t>
            </a:r>
            <a:r>
              <a:rPr lang="en-US" b="1" dirty="0" err="1"/>
              <a:t>work.heat</a:t>
            </a:r>
            <a:r>
              <a:rPr lang="en-US" b="1" dirty="0"/>
              <a:t> engine mainly consist of a source of heat  a </a:t>
            </a:r>
            <a:r>
              <a:rPr lang="en-US" b="1" dirty="0" err="1"/>
              <a:t>mediam</a:t>
            </a:r>
            <a:r>
              <a:rPr lang="en-US" b="1" dirty="0"/>
              <a:t> to carry the heat energy and a converting </a:t>
            </a:r>
            <a:r>
              <a:rPr lang="en-US" b="1" dirty="0" err="1"/>
              <a:t>machine.genrally</a:t>
            </a:r>
            <a:r>
              <a:rPr lang="en-US" b="1" dirty="0"/>
              <a:t> source of heat is combustion chamber or furnace where combustion of fuel take place . Heat is continuously supplied to the </a:t>
            </a:r>
            <a:r>
              <a:rPr lang="en-US" b="1" dirty="0" err="1"/>
              <a:t>mediam</a:t>
            </a:r>
            <a:r>
              <a:rPr lang="en-US" b="1" dirty="0"/>
              <a:t> from </a:t>
            </a:r>
            <a:r>
              <a:rPr lang="en-US" b="1" dirty="0" err="1"/>
              <a:t>combuation</a:t>
            </a:r>
            <a:r>
              <a:rPr lang="en-US" b="1" dirty="0"/>
              <a:t> chamber for conversion mechanical work</a:t>
            </a:r>
          </a:p>
          <a:p>
            <a:endParaRPr lang="en-US" dirty="0"/>
          </a:p>
        </p:txBody>
      </p:sp>
      <p:pic>
        <p:nvPicPr>
          <p:cNvPr id="4" name="Picture 3"/>
          <p:cNvPicPr>
            <a:picLocks noChangeAspect="1"/>
          </p:cNvPicPr>
          <p:nvPr/>
        </p:nvPicPr>
        <p:blipFill>
          <a:blip r:embed="rId2"/>
          <a:stretch>
            <a:fillRect/>
          </a:stretch>
        </p:blipFill>
        <p:spPr>
          <a:xfrm>
            <a:off x="8243186" y="1591367"/>
            <a:ext cx="3631135" cy="2980633"/>
          </a:xfrm>
          <a:prstGeom prst="rect">
            <a:avLst/>
          </a:prstGeom>
        </p:spPr>
      </p:pic>
    </p:spTree>
    <p:extLst>
      <p:ext uri="{BB962C8B-B14F-4D97-AF65-F5344CB8AC3E}">
        <p14:creationId xmlns:p14="http://schemas.microsoft.com/office/powerpoint/2010/main" xmlns="" val="5459158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SOURCES OF HEAT</a:t>
            </a:r>
            <a:endParaRPr lang="en-US" b="1" dirty="0"/>
          </a:p>
        </p:txBody>
      </p:sp>
      <p:sp>
        <p:nvSpPr>
          <p:cNvPr id="3" name="Content Placeholder 2"/>
          <p:cNvSpPr>
            <a:spLocks noGrp="1"/>
          </p:cNvSpPr>
          <p:nvPr>
            <p:ph idx="1"/>
          </p:nvPr>
        </p:nvSpPr>
        <p:spPr>
          <a:xfrm>
            <a:off x="875763" y="2009104"/>
            <a:ext cx="11191741" cy="4848896"/>
          </a:xfrm>
        </p:spPr>
        <p:txBody>
          <a:bodyPr/>
          <a:lstStyle/>
          <a:p>
            <a:r>
              <a:rPr lang="en-US" sz="2400" b="1" dirty="0" smtClean="0"/>
              <a:t>Chemical  energy </a:t>
            </a:r>
            <a:r>
              <a:rPr lang="en-US" dirty="0" smtClean="0"/>
              <a:t>	:	</a:t>
            </a:r>
            <a:r>
              <a:rPr lang="en-US" b="1" dirty="0" smtClean="0"/>
              <a:t>The chemical energy of  </a:t>
            </a:r>
            <a:r>
              <a:rPr lang="en-US" b="1" dirty="0" err="1" smtClean="0"/>
              <a:t>solid,liquid,gaseous</a:t>
            </a:r>
            <a:r>
              <a:rPr lang="en-US" b="1" dirty="0" smtClean="0"/>
              <a:t> </a:t>
            </a:r>
            <a:r>
              <a:rPr lang="en-US" b="1" dirty="0" err="1" smtClean="0"/>
              <a:t>fule</a:t>
            </a:r>
            <a:r>
              <a:rPr lang="en-US" b="1" dirty="0" smtClean="0"/>
              <a:t> is converted  into 								heat energy    by burning of </a:t>
            </a:r>
            <a:r>
              <a:rPr lang="en-US" b="1" dirty="0" err="1" smtClean="0"/>
              <a:t>fule</a:t>
            </a:r>
            <a:endParaRPr lang="en-US" b="1" dirty="0" smtClean="0"/>
          </a:p>
          <a:p>
            <a:r>
              <a:rPr lang="en-US" sz="2400" b="1" dirty="0" smtClean="0"/>
              <a:t>Nuclear energy	</a:t>
            </a:r>
            <a:r>
              <a:rPr lang="en-US" b="1" dirty="0" smtClean="0"/>
              <a:t>	:	Nuclear energy or atomic energy it recent </a:t>
            </a:r>
            <a:r>
              <a:rPr lang="en-US" b="1" dirty="0" err="1" smtClean="0"/>
              <a:t>development.heat</a:t>
            </a:r>
            <a:r>
              <a:rPr lang="en-US" b="1" dirty="0" smtClean="0"/>
              <a:t> 										energy </a:t>
            </a:r>
            <a:r>
              <a:rPr lang="en-US" b="1" dirty="0" err="1" smtClean="0"/>
              <a:t>produse</a:t>
            </a:r>
            <a:r>
              <a:rPr lang="en-US" b="1" dirty="0" smtClean="0"/>
              <a:t> by </a:t>
            </a:r>
            <a:r>
              <a:rPr lang="en-US" b="1" dirty="0" err="1" smtClean="0"/>
              <a:t>fisson</a:t>
            </a:r>
            <a:r>
              <a:rPr lang="en-US" b="1" dirty="0" smtClean="0"/>
              <a:t> and fusion </a:t>
            </a:r>
            <a:r>
              <a:rPr lang="en-US" b="1" dirty="0" err="1" smtClean="0"/>
              <a:t>atome</a:t>
            </a:r>
            <a:r>
              <a:rPr lang="en-US" b="1" dirty="0" smtClean="0"/>
              <a:t> me be used to 										</a:t>
            </a:r>
            <a:r>
              <a:rPr lang="en-US" b="1" dirty="0" err="1" smtClean="0"/>
              <a:t>produse</a:t>
            </a:r>
            <a:r>
              <a:rPr lang="en-US" b="1" dirty="0" smtClean="0"/>
              <a:t> shaft power</a:t>
            </a:r>
          </a:p>
          <a:p>
            <a:r>
              <a:rPr lang="en-US" sz="2400" b="1" dirty="0" smtClean="0"/>
              <a:t>Heat energy  </a:t>
            </a:r>
            <a:r>
              <a:rPr lang="en-US" b="1" dirty="0" smtClean="0"/>
              <a:t>		:	Heat energy </a:t>
            </a:r>
            <a:r>
              <a:rPr lang="en-US" b="1" dirty="0" err="1" smtClean="0"/>
              <a:t>mebe</a:t>
            </a:r>
            <a:r>
              <a:rPr lang="en-US" b="1" dirty="0" smtClean="0"/>
              <a:t> obtain directly </a:t>
            </a:r>
            <a:r>
              <a:rPr lang="en-US" b="1" dirty="0" err="1" smtClean="0"/>
              <a:t>frome</a:t>
            </a:r>
            <a:r>
              <a:rPr lang="en-US" b="1" dirty="0" smtClean="0"/>
              <a:t> the various natural 										</a:t>
            </a:r>
            <a:r>
              <a:rPr lang="en-US" b="1" dirty="0" err="1" smtClean="0"/>
              <a:t>resoures</a:t>
            </a:r>
            <a:r>
              <a:rPr lang="en-US" b="1" dirty="0" smtClean="0"/>
              <a:t> such as solar radiation ,geothermal energy   etc. </a:t>
            </a:r>
            <a:endParaRPr lang="en-US" b="1" dirty="0"/>
          </a:p>
        </p:txBody>
      </p:sp>
    </p:spTree>
    <p:extLst>
      <p:ext uri="{BB962C8B-B14F-4D97-AF65-F5344CB8AC3E}">
        <p14:creationId xmlns:p14="http://schemas.microsoft.com/office/powerpoint/2010/main" xmlns="" val="33194153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CLASSIFICATION OF HEAT ENGINES</a:t>
            </a:r>
            <a:r>
              <a:rPr lang="en-US" dirty="0" smtClean="0"/>
              <a:t/>
            </a:r>
            <a:br>
              <a:rPr lang="en-US" dirty="0" smtClean="0"/>
            </a:br>
            <a:endParaRPr lang="en-US" dirty="0"/>
          </a:p>
        </p:txBody>
      </p:sp>
      <p:sp>
        <p:nvSpPr>
          <p:cNvPr id="3" name="Content Placeholder 2"/>
          <p:cNvSpPr>
            <a:spLocks noGrp="1"/>
          </p:cNvSpPr>
          <p:nvPr>
            <p:ph idx="1"/>
          </p:nvPr>
        </p:nvSpPr>
        <p:spPr>
          <a:xfrm>
            <a:off x="721217" y="1905000"/>
            <a:ext cx="11359166" cy="4365757"/>
          </a:xfrm>
        </p:spPr>
        <p:txBody>
          <a:bodyPr>
            <a:normAutofit/>
          </a:bodyPr>
          <a:lstStyle/>
          <a:p>
            <a:pPr lvl="1"/>
            <a:r>
              <a:rPr lang="en-US" sz="3400" b="1" dirty="0" err="1" smtClean="0"/>
              <a:t>E.C.Engines</a:t>
            </a:r>
            <a:r>
              <a:rPr lang="en-US" sz="3400" b="1" dirty="0"/>
              <a:t>	</a:t>
            </a:r>
            <a:r>
              <a:rPr lang="en-US" sz="3400" b="1" dirty="0" smtClean="0"/>
              <a:t>							</a:t>
            </a:r>
            <a:r>
              <a:rPr lang="en-US" sz="3400" b="1" dirty="0" err="1" smtClean="0"/>
              <a:t>I.C.Engines</a:t>
            </a:r>
            <a:r>
              <a:rPr lang="en-US" sz="3400" b="1" dirty="0" smtClean="0"/>
              <a:t>                         </a:t>
            </a:r>
            <a:r>
              <a:rPr lang="en-US" sz="2000" b="1" dirty="0" smtClean="0"/>
              <a:t>In </a:t>
            </a:r>
            <a:r>
              <a:rPr lang="en-US" sz="2000" b="1" dirty="0" err="1" smtClean="0"/>
              <a:t>ec</a:t>
            </a:r>
            <a:r>
              <a:rPr lang="en-US" sz="2000" b="1" dirty="0" smtClean="0"/>
              <a:t> engines heat combustion product		in </a:t>
            </a:r>
            <a:r>
              <a:rPr lang="en-US" sz="2000" b="1" dirty="0" err="1" smtClean="0"/>
              <a:t>ic</a:t>
            </a:r>
            <a:r>
              <a:rPr lang="en-US" sz="2000" b="1" dirty="0" smtClean="0"/>
              <a:t> engine heat directly as working</a:t>
            </a:r>
          </a:p>
          <a:p>
            <a:pPr marL="400050" lvl="1" indent="0">
              <a:buNone/>
            </a:pPr>
            <a:r>
              <a:rPr lang="en-US" sz="2000" b="1" dirty="0" smtClean="0"/>
              <a:t>     Is </a:t>
            </a:r>
            <a:r>
              <a:rPr lang="en-US" sz="2000" b="1" dirty="0" err="1" smtClean="0"/>
              <a:t>transferd</a:t>
            </a:r>
            <a:r>
              <a:rPr lang="en-US" sz="2000" b="1" dirty="0" smtClean="0"/>
              <a:t> to working fluid of the cycle		fluid.</a:t>
            </a:r>
          </a:p>
          <a:p>
            <a:pPr marL="400050" lvl="1" indent="0">
              <a:buNone/>
            </a:pPr>
            <a:r>
              <a:rPr lang="en-US" sz="2000" b="1" dirty="0" smtClean="0"/>
              <a:t>    steam </a:t>
            </a:r>
            <a:r>
              <a:rPr lang="en-US" sz="2000" b="1" dirty="0" err="1" smtClean="0"/>
              <a:t>enegin</a:t>
            </a:r>
            <a:r>
              <a:rPr lang="en-US" sz="2000" b="1" dirty="0" smtClean="0"/>
              <a:t> steam turbine is example		petrol </a:t>
            </a:r>
            <a:r>
              <a:rPr lang="en-US" sz="2000" b="1" dirty="0" err="1" smtClean="0"/>
              <a:t>disal</a:t>
            </a:r>
            <a:r>
              <a:rPr lang="en-US" sz="2000" b="1" dirty="0" smtClean="0"/>
              <a:t> gas engine is  example of</a:t>
            </a:r>
          </a:p>
          <a:p>
            <a:pPr marL="400050" lvl="1" indent="0">
              <a:buNone/>
            </a:pPr>
            <a:r>
              <a:rPr lang="en-US" sz="2000" b="1" dirty="0" smtClean="0"/>
              <a:t>    of </a:t>
            </a:r>
            <a:r>
              <a:rPr lang="en-US" sz="2000" b="1" dirty="0" err="1" smtClean="0"/>
              <a:t>ec</a:t>
            </a:r>
            <a:r>
              <a:rPr lang="en-US" sz="2000" b="1" dirty="0" smtClean="0"/>
              <a:t> engine								             </a:t>
            </a:r>
            <a:r>
              <a:rPr lang="en-US" sz="2000" b="1" dirty="0" err="1" smtClean="0"/>
              <a:t>ic</a:t>
            </a:r>
            <a:r>
              <a:rPr lang="en-US" sz="2000" b="1" dirty="0" smtClean="0"/>
              <a:t> engine</a:t>
            </a:r>
            <a:r>
              <a:rPr lang="en-US" b="1" dirty="0" smtClean="0"/>
              <a:t>										</a:t>
            </a:r>
            <a:endParaRPr lang="en-US" b="1" dirty="0"/>
          </a:p>
        </p:txBody>
      </p:sp>
    </p:spTree>
    <p:extLst>
      <p:ext uri="{BB962C8B-B14F-4D97-AF65-F5344CB8AC3E}">
        <p14:creationId xmlns:p14="http://schemas.microsoft.com/office/powerpoint/2010/main" xmlns="" val="6239628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HEAT ENGINE CYCLES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982911129"/>
              </p:ext>
            </p:extLst>
          </p:nvPr>
        </p:nvGraphicFramePr>
        <p:xfrm>
          <a:off x="773113" y="1763713"/>
          <a:ext cx="10731500" cy="41481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1942695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CARNOT CYCLE</a:t>
            </a:r>
            <a:endParaRPr lang="en-US" b="1" i="1" dirty="0"/>
          </a:p>
        </p:txBody>
      </p:sp>
      <p:sp>
        <p:nvSpPr>
          <p:cNvPr id="3" name="Content Placeholder 2"/>
          <p:cNvSpPr>
            <a:spLocks noGrp="1"/>
          </p:cNvSpPr>
          <p:nvPr>
            <p:ph idx="1"/>
          </p:nvPr>
        </p:nvSpPr>
        <p:spPr>
          <a:xfrm>
            <a:off x="283336" y="1300766"/>
            <a:ext cx="11784168" cy="5447764"/>
          </a:xfrm>
        </p:spPr>
        <p:txBody>
          <a:bodyPr>
            <a:normAutofit lnSpcReduction="10000"/>
          </a:bodyPr>
          <a:lstStyle/>
          <a:p>
            <a:pPr marL="0" indent="0">
              <a:buNone/>
            </a:pPr>
            <a:r>
              <a:rPr lang="en-US" dirty="0" smtClean="0"/>
              <a:t>    </a:t>
            </a:r>
            <a:r>
              <a:rPr lang="en-US" sz="2000" b="1" dirty="0"/>
              <a:t>Reversible isothermal expansion of the gas at the "hot" temperature, </a:t>
            </a:r>
            <a:r>
              <a:rPr lang="en-US" sz="2000" b="1" dirty="0" smtClean="0"/>
              <a:t>T1. </a:t>
            </a:r>
            <a:r>
              <a:rPr lang="en-US" sz="2000" b="1" dirty="0"/>
              <a:t>During this </a:t>
            </a:r>
            <a:r>
              <a:rPr lang="en-US" sz="2000" b="1" dirty="0" smtClean="0"/>
              <a:t>step. </a:t>
            </a:r>
            <a:r>
              <a:rPr lang="en-US" sz="2000" b="1" dirty="0"/>
              <a:t>the gas is allowed to expand and it does work on the surroundings. The temperature of the gas does not change during the process, and thus the expansion is isothermal. The gas expansion is propelled by absorption of heat energy Q1 and of entropy \Delta S=Q_1/T_1 from the high temperature reservoir.</a:t>
            </a:r>
          </a:p>
          <a:p>
            <a:pPr marL="0" indent="0">
              <a:buNone/>
            </a:pPr>
            <a:r>
              <a:rPr lang="en-US" sz="2000" b="1" dirty="0"/>
              <a:t>    Isentropic (reversible adiabatic) expansion of the gas (isentropic work output). For this step </a:t>
            </a:r>
            <a:r>
              <a:rPr lang="en-US" sz="2000" b="1" dirty="0" smtClean="0"/>
              <a:t> </a:t>
            </a:r>
            <a:r>
              <a:rPr lang="en-US" sz="2000" b="1" dirty="0"/>
              <a:t>the piston and cylinder are assumed to be thermally insulated, thus they neither gain nor lose heat. The gas continues to expand, doing work on the surroundings, and losing an equivalent amount of internal energy. The gas expansion causes it to cool to the "cold" temperature, T2. The entropy remains unchanged.</a:t>
            </a:r>
          </a:p>
          <a:p>
            <a:pPr marL="0" indent="0">
              <a:buNone/>
            </a:pPr>
            <a:r>
              <a:rPr lang="en-US" sz="2000" b="1" dirty="0"/>
              <a:t>    Reversible isothermal compression of the gas at the "cold" temperature, T2</a:t>
            </a:r>
            <a:r>
              <a:rPr lang="en-US" sz="2000" b="1" dirty="0" smtClean="0"/>
              <a:t>. </a:t>
            </a:r>
            <a:r>
              <a:rPr lang="en-US" sz="2000" b="1" dirty="0"/>
              <a:t>Now the surroundings do work on the gas, causing an amount of heat energy Q2 and of entropy \Delta S=Q_2/T_2 to flow out of the gas to the low temperature reservoir. </a:t>
            </a:r>
          </a:p>
          <a:p>
            <a:pPr marL="0" indent="0">
              <a:buNone/>
            </a:pPr>
            <a:r>
              <a:rPr lang="en-US" sz="2000" b="1" dirty="0"/>
              <a:t>    Isentropic compression of the </a:t>
            </a:r>
            <a:r>
              <a:rPr lang="en-US" sz="2000" b="1" dirty="0" smtClean="0"/>
              <a:t>gas. </a:t>
            </a:r>
            <a:r>
              <a:rPr lang="en-US" sz="2000" b="1" dirty="0"/>
              <a:t>Once again the piston and cylinder are assumed to be thermally insulated. During this step, the surroundings do work on the gas, increasing its internal energy and compressing it, causing the temperature to rise to T1. The entropy remains unchanged. At this point the gas is in the same state as at the start of step 1.</a:t>
            </a:r>
          </a:p>
          <a:p>
            <a:pPr marL="0" indent="0">
              <a:buNone/>
            </a:pPr>
            <a:endParaRPr lang="en-US" dirty="0"/>
          </a:p>
        </p:txBody>
      </p:sp>
    </p:spTree>
    <p:extLst>
      <p:ext uri="{BB962C8B-B14F-4D97-AF65-F5344CB8AC3E}">
        <p14:creationId xmlns:p14="http://schemas.microsoft.com/office/powerpoint/2010/main" xmlns="" val="20762975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50005" y="1416677"/>
            <a:ext cx="10937942" cy="4443030"/>
          </a:xfrm>
        </p:spPr>
        <p:txBody>
          <a:bodyPr/>
          <a:lstStyle/>
          <a:p>
            <a:pPr marL="0" indent="0">
              <a:buNone/>
            </a:pPr>
            <a:r>
              <a:rPr lang="en-US" sz="3200" b="1" dirty="0" smtClean="0"/>
              <a:t>PV Graph	</a:t>
            </a:r>
          </a:p>
          <a:p>
            <a:pPr marL="0" indent="0">
              <a:buNone/>
            </a:pPr>
            <a:endParaRPr lang="en-US" dirty="0"/>
          </a:p>
        </p:txBody>
      </p:sp>
      <p:sp>
        <p:nvSpPr>
          <p:cNvPr id="6" name="Rectangle 5"/>
          <p:cNvSpPr/>
          <p:nvPr/>
        </p:nvSpPr>
        <p:spPr>
          <a:xfrm>
            <a:off x="562377" y="2101076"/>
            <a:ext cx="6096000" cy="5078313"/>
          </a:xfrm>
          <a:prstGeom prst="rect">
            <a:avLst/>
          </a:prstGeom>
        </p:spPr>
        <p:txBody>
          <a:bodyPr>
            <a:spAutoFit/>
          </a:bodyPr>
          <a:lstStyle/>
          <a:p>
            <a:pPr algn="just"/>
            <a:r>
              <a:rPr lang="en-US" b="1" dirty="0"/>
              <a:t>When the Carnot cycle is plotted on a pressure volume diagram, the isothermal stages follow the isotherm lines for the working fluid, adiabatic stages move between isotherms and the area bounded by the complete cycle path represents the total work that can be done during one cycle. Evaluation of the above integral is particularly simple for the Carnot cycle. The amount of energy transferred as work is</a:t>
            </a:r>
          </a:p>
          <a:p>
            <a:pPr algn="just"/>
            <a:endParaRPr lang="en-US" b="1" dirty="0"/>
          </a:p>
          <a:p>
            <a:pPr algn="just"/>
            <a:r>
              <a:rPr lang="en-US" b="1" dirty="0"/>
              <a:t>    W = \</a:t>
            </a:r>
            <a:r>
              <a:rPr lang="en-US" b="1" dirty="0" err="1"/>
              <a:t>oint</a:t>
            </a:r>
            <a:r>
              <a:rPr lang="en-US" b="1" dirty="0"/>
              <a:t> </a:t>
            </a:r>
            <a:r>
              <a:rPr lang="en-US" b="1" dirty="0" err="1"/>
              <a:t>PdV</a:t>
            </a:r>
            <a:r>
              <a:rPr lang="en-US" b="1" dirty="0"/>
              <a:t> = (T_H-T_C)(S_B-S_A)</a:t>
            </a:r>
          </a:p>
          <a:p>
            <a:pPr algn="just"/>
            <a:endParaRPr lang="en-US" b="1" dirty="0"/>
          </a:p>
          <a:p>
            <a:pPr algn="just"/>
            <a:r>
              <a:rPr lang="en-US" b="1" dirty="0"/>
              <a:t>The total amount of thermal energy transferred between the hot reservoir and the system will be</a:t>
            </a:r>
          </a:p>
          <a:p>
            <a:pPr algn="just"/>
            <a:endParaRPr lang="en-US" b="1" dirty="0"/>
          </a:p>
          <a:p>
            <a:pPr algn="just"/>
            <a:r>
              <a:rPr lang="en-US" b="1" dirty="0"/>
              <a:t>    Q_H=T_H(S_B-S_A</a:t>
            </a:r>
            <a:r>
              <a:rPr lang="en-US" b="1" dirty="0" smtClean="0"/>
              <a:t>)\,</a:t>
            </a:r>
          </a:p>
          <a:p>
            <a:pPr algn="just"/>
            <a:endParaRPr lang="en-US" dirty="0"/>
          </a:p>
          <a:p>
            <a:pPr algn="just"/>
            <a:endParaRPr lang="en-US" dirty="0" smtClean="0"/>
          </a:p>
          <a:p>
            <a:pPr algn="just"/>
            <a:endParaRPr lang="en-US" dirty="0"/>
          </a:p>
        </p:txBody>
      </p:sp>
      <p:pic>
        <p:nvPicPr>
          <p:cNvPr id="7" name="Picture 6"/>
          <p:cNvPicPr>
            <a:picLocks noChangeAspect="1"/>
          </p:cNvPicPr>
          <p:nvPr/>
        </p:nvPicPr>
        <p:blipFill>
          <a:blip r:embed="rId2"/>
          <a:stretch>
            <a:fillRect/>
          </a:stretch>
        </p:blipFill>
        <p:spPr>
          <a:xfrm>
            <a:off x="7835721" y="1029237"/>
            <a:ext cx="3810000" cy="3504126"/>
          </a:xfrm>
          <a:prstGeom prst="rect">
            <a:avLst/>
          </a:prstGeom>
        </p:spPr>
      </p:pic>
    </p:spTree>
    <p:extLst>
      <p:ext uri="{BB962C8B-B14F-4D97-AF65-F5344CB8AC3E}">
        <p14:creationId xmlns:p14="http://schemas.microsoft.com/office/powerpoint/2010/main" xmlns="" val="4929173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RANKINE CYCLE</a:t>
            </a:r>
            <a:endParaRPr lang="en-US" b="1" dirty="0"/>
          </a:p>
        </p:txBody>
      </p:sp>
      <p:sp>
        <p:nvSpPr>
          <p:cNvPr id="3" name="Content Placeholder 2"/>
          <p:cNvSpPr>
            <a:spLocks noGrp="1"/>
          </p:cNvSpPr>
          <p:nvPr>
            <p:ph idx="1"/>
          </p:nvPr>
        </p:nvSpPr>
        <p:spPr>
          <a:xfrm>
            <a:off x="463639" y="1442434"/>
            <a:ext cx="11040973" cy="4468788"/>
          </a:xfrm>
        </p:spPr>
        <p:txBody>
          <a:bodyPr numCol="2">
            <a:normAutofit/>
          </a:bodyPr>
          <a:lstStyle/>
          <a:p>
            <a:pPr algn="just"/>
            <a:r>
              <a:rPr lang="en-US" sz="2000" b="1" dirty="0"/>
              <a:t>The </a:t>
            </a:r>
            <a:r>
              <a:rPr lang="en-US" sz="2000" b="1" dirty="0" err="1"/>
              <a:t>Rankine</a:t>
            </a:r>
            <a:r>
              <a:rPr lang="en-US" sz="2000" b="1" dirty="0"/>
              <a:t> cycle closely describes the process by which steam-operated heat engines commonly found in thermal power generation plants generate power. The heat sources used in these power plants are usually nuclear fission or the combustion of fossil fuels such as coal, natural gas, and oil</a:t>
            </a:r>
          </a:p>
        </p:txBody>
      </p:sp>
      <p:pic>
        <p:nvPicPr>
          <p:cNvPr id="4" name="Picture 3"/>
          <p:cNvPicPr>
            <a:picLocks noChangeAspect="1"/>
          </p:cNvPicPr>
          <p:nvPr/>
        </p:nvPicPr>
        <p:blipFill>
          <a:blip r:embed="rId2"/>
          <a:stretch>
            <a:fillRect/>
          </a:stretch>
        </p:blipFill>
        <p:spPr>
          <a:xfrm>
            <a:off x="7351870" y="1638478"/>
            <a:ext cx="4445178" cy="3525950"/>
          </a:xfrm>
          <a:prstGeom prst="rect">
            <a:avLst/>
          </a:prstGeom>
        </p:spPr>
      </p:pic>
    </p:spTree>
    <p:extLst>
      <p:ext uri="{BB962C8B-B14F-4D97-AF65-F5344CB8AC3E}">
        <p14:creationId xmlns:p14="http://schemas.microsoft.com/office/powerpoint/2010/main" xmlns="" val="33757731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9701" y="154545"/>
            <a:ext cx="11397803" cy="5730919"/>
          </a:xfrm>
        </p:spPr>
        <p:txBody>
          <a:bodyPr numCol="2"/>
          <a:lstStyle/>
          <a:p>
            <a:endParaRPr lang="en-US" dirty="0"/>
          </a:p>
          <a:p>
            <a:pPr algn="just"/>
            <a:r>
              <a:rPr lang="en-US" dirty="0"/>
              <a:t>    </a:t>
            </a:r>
            <a:r>
              <a:rPr lang="en-US" sz="1600" b="1" dirty="0"/>
              <a:t>Process 1-2: The working fluid is pumped from low to high pressure. As the fluid is a liquid at this stage the pump requires little input energy.</a:t>
            </a:r>
          </a:p>
          <a:p>
            <a:pPr algn="just"/>
            <a:r>
              <a:rPr lang="en-US" sz="1600" b="1" dirty="0"/>
              <a:t>    Process 2-3: The high pressure liquid enters a boiler where it is heated at constant pressure by an external heat source to become a dry saturated </a:t>
            </a:r>
            <a:r>
              <a:rPr lang="en-US" sz="1600" b="1" dirty="0" err="1"/>
              <a:t>vapour</a:t>
            </a:r>
            <a:r>
              <a:rPr lang="en-US" sz="1600" b="1" dirty="0"/>
              <a:t>. The input energy required can be easily calculated using </a:t>
            </a:r>
            <a:r>
              <a:rPr lang="en-US" sz="1600" b="1" dirty="0" err="1"/>
              <a:t>mollier</a:t>
            </a:r>
            <a:r>
              <a:rPr lang="en-US" sz="1600" b="1" dirty="0"/>
              <a:t> diagram or h-s chart or enthalpy-entropy chart also known as steam tables.</a:t>
            </a:r>
          </a:p>
          <a:p>
            <a:pPr algn="just"/>
            <a:r>
              <a:rPr lang="en-US" sz="1600" b="1" dirty="0"/>
              <a:t>    Process 3-4: The dry saturated vapor expands through a turbine, generating power. This decreases the temperature and pressure of the </a:t>
            </a:r>
            <a:r>
              <a:rPr lang="en-US" sz="1600" b="1" dirty="0" err="1"/>
              <a:t>vapour</a:t>
            </a:r>
            <a:r>
              <a:rPr lang="en-US" sz="1600" b="1" dirty="0"/>
              <a:t>, and some condensation may occur. The output in this process can be easily calculated using the Enthalpy-entropy chart or the steam tables.</a:t>
            </a:r>
          </a:p>
          <a:p>
            <a:pPr algn="just"/>
            <a:r>
              <a:rPr lang="en-US" sz="1600" b="1" dirty="0"/>
              <a:t>    Process 4-1: The wet </a:t>
            </a:r>
            <a:r>
              <a:rPr lang="en-US" sz="1600" b="1" dirty="0" err="1"/>
              <a:t>vapour</a:t>
            </a:r>
            <a:r>
              <a:rPr lang="en-US" sz="1600" b="1" dirty="0"/>
              <a:t> then enters a condenser where it is condensed at a constant pressure to become a saturated liquid.</a:t>
            </a:r>
          </a:p>
          <a:p>
            <a:endParaRPr lang="en-US" b="1" dirty="0"/>
          </a:p>
        </p:txBody>
      </p:sp>
      <p:pic>
        <p:nvPicPr>
          <p:cNvPr id="4" name="Picture 3"/>
          <p:cNvPicPr>
            <a:picLocks noChangeAspect="1"/>
          </p:cNvPicPr>
          <p:nvPr/>
        </p:nvPicPr>
        <p:blipFill>
          <a:blip r:embed="rId2"/>
          <a:stretch>
            <a:fillRect/>
          </a:stretch>
        </p:blipFill>
        <p:spPr>
          <a:xfrm>
            <a:off x="7214663" y="1545464"/>
            <a:ext cx="4186092" cy="2695843"/>
          </a:xfrm>
          <a:prstGeom prst="rect">
            <a:avLst/>
          </a:prstGeom>
        </p:spPr>
      </p:pic>
    </p:spTree>
    <p:extLst>
      <p:ext uri="{BB962C8B-B14F-4D97-AF65-F5344CB8AC3E}">
        <p14:creationId xmlns:p14="http://schemas.microsoft.com/office/powerpoint/2010/main" xmlns="" val="4092647228"/>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147</TotalTime>
  <Words>1439</Words>
  <Application>Microsoft Office PowerPoint</Application>
  <PresentationFormat>Custom</PresentationFormat>
  <Paragraphs>64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Wisp</vt:lpstr>
      <vt:lpstr>Name     :-  Sharma Deepak R. Branch     :-  E.C 1st sem. Enrollment no. :-  130670111071 Subject    :-  E.M.E </vt:lpstr>
      <vt:lpstr>HEAT ENGINES</vt:lpstr>
      <vt:lpstr>SOURCES OF HEAT</vt:lpstr>
      <vt:lpstr>CLASSIFICATION OF HEAT ENGINES </vt:lpstr>
      <vt:lpstr>HEAT ENGINE CYCLES</vt:lpstr>
      <vt:lpstr>CARNOT CYCLE</vt:lpstr>
      <vt:lpstr>Slide 7</vt:lpstr>
      <vt:lpstr>RANKINE CYCLE</vt:lpstr>
      <vt:lpstr>Slide 9</vt:lpstr>
      <vt:lpstr>OTTO CYCLE</vt:lpstr>
      <vt:lpstr>Slide 11</vt:lpstr>
      <vt:lpstr>DIESEL CYCLE</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  Sharma Deepak R. Branch :-  E.C Enrollment no. :-  130670111071 subject :-  E.M.E</dc:title>
  <dc:creator>Montu</dc:creator>
  <cp:lastModifiedBy>yahadeep</cp:lastModifiedBy>
  <cp:revision>18</cp:revision>
  <dcterms:created xsi:type="dcterms:W3CDTF">2014-01-07T03:18:52Z</dcterms:created>
  <dcterms:modified xsi:type="dcterms:W3CDTF">2014-01-13T09:08:21Z</dcterms:modified>
</cp:coreProperties>
</file>